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8"/>
  </p:handoutMasterIdLst>
  <p:sldIdLst>
    <p:sldId id="256" r:id="rId3"/>
    <p:sldId id="258" r:id="rId5"/>
    <p:sldId id="259" r:id="rId6"/>
    <p:sldId id="257" r:id="rId7"/>
  </p:sldIdLst>
  <p:sldSz cx="6858000" cy="9144000" type="letter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09" userDrawn="1">
          <p15:clr>
            <a:srgbClr val="A4A3A4"/>
          </p15:clr>
        </p15:guide>
        <p15:guide id="2" pos="204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80" autoAdjust="0"/>
    <p:restoredTop sz="86374"/>
  </p:normalViewPr>
  <p:slideViewPr>
    <p:cSldViewPr snapToGrid="0" showGuides="1">
      <p:cViewPr varScale="1">
        <p:scale>
          <a:sx n="127" d="100"/>
          <a:sy n="127" d="100"/>
        </p:scale>
        <p:origin x="1952" y="184"/>
      </p:cViewPr>
      <p:guideLst>
        <p:guide orient="horz" pos="3009"/>
        <p:guide pos="204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57425" y="1279525"/>
            <a:ext cx="259080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857250" y="1763949"/>
            <a:ext cx="5143500" cy="2916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4500">
                <a:effectLst/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857250" y="4802717"/>
            <a:ext cx="5143500" cy="2207683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  <a:ea typeface="+mn-ea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64331" y="344593"/>
            <a:ext cx="5915025" cy="1767417"/>
          </a:xfrm>
        </p:spPr>
        <p:txBody>
          <a:bodyPr anchor="ctr" anchorCtr="0">
            <a:normAutofit/>
          </a:bodyPr>
          <a:lstStyle>
            <a:lvl1pPr>
              <a:defRPr sz="33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64331" y="2434167"/>
            <a:ext cx="5915025" cy="5801784"/>
          </a:xfrm>
        </p:spPr>
        <p:txBody>
          <a:bodyPr>
            <a:normAutofit/>
          </a:bodyPr>
          <a:lstStyle>
            <a:lvl1pPr>
              <a:defRPr sz="2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915" y="625503"/>
            <a:ext cx="5798209" cy="5457796"/>
          </a:xfrm>
        </p:spPr>
        <p:txBody>
          <a:bodyPr anchor="b">
            <a:normAutofit/>
          </a:bodyPr>
          <a:lstStyle>
            <a:lvl1pPr>
              <a:defRPr sz="450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67916" y="6146704"/>
            <a:ext cx="5798208" cy="86340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64331" y="344593"/>
            <a:ext cx="5915025" cy="1767417"/>
          </a:xfrm>
        </p:spPr>
        <p:txBody>
          <a:bodyPr>
            <a:normAutofit/>
          </a:bodyPr>
          <a:lstStyle>
            <a:lvl1pPr>
              <a:defRPr sz="3300" b="0" i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64331" y="2434167"/>
            <a:ext cx="2914650" cy="5801784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364706" y="2434167"/>
            <a:ext cx="2914650" cy="5801784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486833"/>
            <a:ext cx="5915025" cy="1767417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2381" y="2326615"/>
            <a:ext cx="2901255" cy="1098549"/>
          </a:xfrm>
        </p:spPr>
        <p:txBody>
          <a:bodyPr anchor="b">
            <a:normAutofit/>
          </a:bodyPr>
          <a:lstStyle>
            <a:lvl1pPr marL="0" indent="0">
              <a:buNone/>
              <a:defRPr sz="21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2381" y="3487479"/>
            <a:ext cx="2901255" cy="476540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71863" y="2326615"/>
            <a:ext cx="2915543" cy="1098549"/>
          </a:xfrm>
        </p:spPr>
        <p:txBody>
          <a:bodyPr anchor="b">
            <a:normAutofit/>
          </a:bodyPr>
          <a:lstStyle>
            <a:lvl1pPr marL="0" indent="0">
              <a:buNone/>
              <a:defRPr sz="21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71863" y="3487479"/>
            <a:ext cx="2915543" cy="4765405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1488" y="3688292"/>
            <a:ext cx="5915025" cy="1767417"/>
          </a:xfrm>
        </p:spPr>
        <p:txBody>
          <a:bodyPr>
            <a:normAutofit/>
          </a:bodyPr>
          <a:lstStyle>
            <a:lvl1pPr algn="ctr">
              <a:defRPr sz="33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63795" y="169333"/>
            <a:ext cx="2342925" cy="2133600"/>
          </a:xfrm>
        </p:spPr>
        <p:txBody>
          <a:bodyPr anchor="ctr" anchorCtr="0">
            <a:normAutofit/>
          </a:bodyPr>
          <a:lstStyle>
            <a:lvl1pPr>
              <a:defRPr sz="2400" b="0"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2916000" y="1021805"/>
            <a:ext cx="3272273" cy="679259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66653" y="2743200"/>
            <a:ext cx="2342925" cy="508211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5526272" y="486833"/>
            <a:ext cx="860240" cy="7749117"/>
          </a:xfrm>
        </p:spPr>
        <p:txBody>
          <a:bodyPr vert="eaVert">
            <a:normAutofit/>
          </a:bodyPr>
          <a:lstStyle>
            <a:lvl1pPr>
              <a:defRPr sz="33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71488" y="486833"/>
            <a:ext cx="4994976" cy="7749117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471488" y="735391"/>
            <a:ext cx="5915025" cy="741196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71488" y="486833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488" y="8475133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271713" y="8475133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843463" y="8475133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9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594360" y="956310"/>
            <a:ext cx="5833110" cy="7230745"/>
            <a:chOff x="936" y="1613"/>
            <a:chExt cx="9186" cy="11387"/>
          </a:xfrm>
        </p:grpSpPr>
        <p:sp>
          <p:nvSpPr>
            <p:cNvPr id="3" name="文本框 2"/>
            <p:cNvSpPr txBox="1"/>
            <p:nvPr/>
          </p:nvSpPr>
          <p:spPr>
            <a:xfrm>
              <a:off x="936" y="1613"/>
              <a:ext cx="8392" cy="169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3200" b="1">
                  <a:latin typeface="Avenir Next Bold" panose="020B0803020202020204" charset="0"/>
                  <a:cs typeface="Avenir Next Bold" panose="020B0803020202020204" charset="0"/>
                </a:rPr>
                <a:t>Avenir</a:t>
              </a:r>
              <a:r>
                <a:rPr lang="zh-CN" altLang="en-US" sz="3200">
                  <a:latin typeface="Avenir Next Regular" panose="020B0803020202020204" charset="0"/>
                  <a:cs typeface="Avenir Next Regular" panose="020B0803020202020204" charset="0"/>
                </a:rPr>
                <a:t>: The Future of Typeface Design</a:t>
              </a:r>
              <a:endParaRPr lang="zh-CN" altLang="en-US" sz="3200">
                <a:latin typeface="Avenir Next Regular" panose="020B0803020202020204" charset="0"/>
                <a:cs typeface="Avenir Next Regular" panose="020B0803020202020204" charset="0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936" y="3308"/>
              <a:ext cx="8603" cy="48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1400" i="1">
                  <a:latin typeface="Avenir Next Ultra Light Italic" panose="020B0803020202020204" charset="0"/>
                  <a:cs typeface="Avenir Next Ultra Light Italic" panose="020B0803020202020204" charset="0"/>
                </a:rPr>
                <a:t>Modern Sans Serif for a Futuristic World</a:t>
              </a:r>
              <a:endParaRPr lang="zh-CN" altLang="en-US" sz="1400" i="1">
                <a:latin typeface="Avenir Next Ultra Light Italic" panose="020B0803020202020204" charset="0"/>
                <a:cs typeface="Avenir Next Ultra Light Italic" panose="020B0803020202020204" charset="0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936" y="4335"/>
              <a:ext cx="8391" cy="676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indent="0" fontAlgn="auto">
                <a:lnSpc>
                  <a:spcPts val="1600"/>
                </a:lnSpc>
                <a:spcBef>
                  <a:spcPts val="800"/>
                </a:spcBef>
              </a:pPr>
              <a:r>
                <a:rPr lang="zh-CN" altLang="en-US" sz="1000">
                  <a:latin typeface="Avenir Next Regular" panose="020B0803020202020204" charset="0"/>
                  <a:cs typeface="Avenir Next Regular" panose="020B0803020202020204" charset="0"/>
                </a:rPr>
                <a:t>Avenir, designed by the Swiss typeface designer Adrian Frutiger in 1988, is one of the most prominent sans-serif fonts of the late 20th century. Its name, meaning </a:t>
              </a:r>
              <a:r>
                <a:rPr lang="en-US" altLang="zh-CN" sz="1000">
                  <a:latin typeface="Avenir Next Regular" panose="020B0803020202020204" charset="0"/>
                  <a:cs typeface="Avenir Next Regular" panose="020B0803020202020204" charset="0"/>
                </a:rPr>
                <a:t>“</a:t>
              </a:r>
              <a:r>
                <a:rPr lang="zh-CN" altLang="en-US" sz="1000">
                  <a:latin typeface="Avenir Next Regular" panose="020B0803020202020204" charset="0"/>
                  <a:cs typeface="Avenir Next Regular" panose="020B0803020202020204" charset="0"/>
                </a:rPr>
                <a:t>future</a:t>
              </a:r>
              <a:r>
                <a:rPr lang="en-US" altLang="zh-CN" sz="1000">
                  <a:latin typeface="Avenir Next Regular" panose="020B0803020202020204" charset="0"/>
                  <a:cs typeface="Avenir Next Regular" panose="020B0803020202020204" charset="0"/>
                </a:rPr>
                <a:t>”</a:t>
              </a:r>
              <a:r>
                <a:rPr lang="zh-CN" altLang="en-US" sz="1000">
                  <a:latin typeface="Avenir Next Regular" panose="020B0803020202020204" charset="0"/>
                  <a:cs typeface="Avenir Next Regular" panose="020B0803020202020204" charset="0"/>
                </a:rPr>
                <a:t> in French, reflects Frutiger</a:t>
              </a:r>
              <a:r>
                <a:rPr lang="en-US" altLang="zh-CN" sz="1000">
                  <a:latin typeface="Avenir Next Regular" panose="020B0803020202020204" charset="0"/>
                  <a:cs typeface="Avenir Next Regular" panose="020B0803020202020204" charset="0"/>
                </a:rPr>
                <a:t>’</a:t>
              </a:r>
              <a:r>
                <a:rPr lang="zh-CN" altLang="en-US" sz="1000">
                  <a:latin typeface="Avenir Next Regular" panose="020B0803020202020204" charset="0"/>
                  <a:cs typeface="Avenir Next Regular" panose="020B0803020202020204" charset="0"/>
                </a:rPr>
                <a:t>s vision of a typeface that blends timeless elegance with a modern sensibility. Avenir was created during a period when digital typography was rapidly advancing, making it a forward-thinking design suited for both print and emerging digital mediums. Frutiger</a:t>
              </a:r>
              <a:r>
                <a:rPr lang="en-US" altLang="zh-CN" sz="1000">
                  <a:latin typeface="Avenir Next Regular" panose="020B0803020202020204" charset="0"/>
                  <a:cs typeface="Avenir Next Regular" panose="020B0803020202020204" charset="0"/>
                </a:rPr>
                <a:t>’</a:t>
              </a:r>
              <a:r>
                <a:rPr lang="zh-CN" altLang="en-US" sz="1000">
                  <a:latin typeface="Avenir Next Regular" panose="020B0803020202020204" charset="0"/>
                  <a:cs typeface="Avenir Next Regular" panose="020B0803020202020204" charset="0"/>
                </a:rPr>
                <a:t>s goal was to produce a geometric sans serif that could remain legible at various sizes while also being highly versatile for both headlines and body text. It combines the clean simplicity of early 20th-century geometric sans serifs, like Futura, with the humanist influences of earlier typefaces. The font became a favorite in corporate branding, signage, and print media, with notable uses in companies such as Apple and in the branding of Swiss institutions.</a:t>
              </a:r>
              <a:endParaRPr lang="zh-CN" altLang="en-US" sz="1000">
                <a:latin typeface="Avenir Next Regular" panose="020B0803020202020204" charset="0"/>
                <a:cs typeface="Avenir Next Regular" panose="020B0803020202020204" charset="0"/>
              </a:endParaRPr>
            </a:p>
            <a:p>
              <a:pPr indent="0" fontAlgn="auto">
                <a:lnSpc>
                  <a:spcPts val="1600"/>
                </a:lnSpc>
                <a:spcBef>
                  <a:spcPts val="800"/>
                </a:spcBef>
              </a:pPr>
              <a:r>
                <a:rPr lang="zh-CN" altLang="en-US" sz="1000">
                  <a:latin typeface="Avenir Next Regular" panose="020B0803020202020204" charset="0"/>
                  <a:cs typeface="Avenir Next Regular" panose="020B0803020202020204" charset="0"/>
                </a:rPr>
                <a:t>Avenir is a geometric sans-serif typeface characterized by its clean, round shapes, and balanced proportions. It features a medium to high x-height, making it highly legible and readable even in small sizes. The font</a:t>
              </a:r>
              <a:r>
                <a:rPr lang="en-US" altLang="zh-CN" sz="1000">
                  <a:latin typeface="Avenir Next Regular" panose="020B0803020202020204" charset="0"/>
                  <a:cs typeface="Avenir Next Regular" panose="020B0803020202020204" charset="0"/>
                </a:rPr>
                <a:t>’</a:t>
              </a:r>
              <a:r>
                <a:rPr lang="zh-CN" altLang="en-US" sz="1000">
                  <a:latin typeface="Avenir Next Regular" panose="020B0803020202020204" charset="0"/>
                  <a:cs typeface="Avenir Next Regular" panose="020B0803020202020204" charset="0"/>
                </a:rPr>
                <a:t>s letterforms are open and uniform, with subtle contrasts between thick and thin strokes. The </a:t>
              </a:r>
              <a:r>
                <a:rPr lang="en-US" altLang="zh-CN" sz="1000">
                  <a:latin typeface="Avenir Next Regular" panose="020B0803020202020204" charset="0"/>
                  <a:cs typeface="Avenir Next Regular" panose="020B0803020202020204" charset="0"/>
                </a:rPr>
                <a:t>”</a:t>
              </a:r>
              <a:r>
                <a:rPr lang="zh-CN" altLang="en-US" sz="1000">
                  <a:latin typeface="Avenir Next Regular" panose="020B0803020202020204" charset="0"/>
                  <a:cs typeface="Avenir Next Regular" panose="020B0803020202020204" charset="0"/>
                </a:rPr>
                <a:t>a</a:t>
              </a:r>
              <a:r>
                <a:rPr lang="en-US" altLang="zh-CN" sz="1000">
                  <a:latin typeface="Avenir Next Regular" panose="020B0803020202020204" charset="0"/>
                  <a:cs typeface="Avenir Next Regular" panose="020B0803020202020204" charset="0"/>
                </a:rPr>
                <a:t>”</a:t>
              </a:r>
              <a:r>
                <a:rPr lang="zh-CN" altLang="en-US" sz="1000">
                  <a:latin typeface="Avenir Next Regular" panose="020B0803020202020204" charset="0"/>
                  <a:cs typeface="Avenir Next Regular" panose="020B0803020202020204" charset="0"/>
                </a:rPr>
                <a:t> and </a:t>
              </a:r>
              <a:r>
                <a:rPr lang="en-US" altLang="zh-CN" sz="1000">
                  <a:latin typeface="Avenir Next Regular" panose="020B0803020202020204" charset="0"/>
                  <a:cs typeface="Avenir Next Regular" panose="020B0803020202020204" charset="0"/>
                </a:rPr>
                <a:t>”</a:t>
              </a:r>
              <a:r>
                <a:rPr lang="zh-CN" altLang="en-US" sz="1000">
                  <a:latin typeface="Avenir Next Regular" panose="020B0803020202020204" charset="0"/>
                  <a:cs typeface="Avenir Next Regular" panose="020B0803020202020204" charset="0"/>
                </a:rPr>
                <a:t>g</a:t>
              </a:r>
              <a:r>
                <a:rPr lang="en-US" altLang="zh-CN" sz="1000">
                  <a:latin typeface="Avenir Next Regular" panose="020B0803020202020204" charset="0"/>
                  <a:cs typeface="Avenir Next Regular" panose="020B0803020202020204" charset="0"/>
                </a:rPr>
                <a:t>”</a:t>
              </a:r>
              <a:r>
                <a:rPr lang="zh-CN" altLang="en-US" sz="1000">
                  <a:latin typeface="Avenir Next Regular" panose="020B0803020202020204" charset="0"/>
                  <a:cs typeface="Avenir Next Regular" panose="020B0803020202020204" charset="0"/>
                </a:rPr>
                <a:t> have a distinctive design that stands out from more traditional sans serifs. The typeface is classified as a humanist sans-serif, meaning that it draws inspiration from both geometric shapes and natural curves. Its modern, neutral, and highly legible design evokes feelings of clarity, precision, and efficiency. Avenir</a:t>
              </a:r>
              <a:r>
                <a:rPr lang="en-US" altLang="zh-CN" sz="1000">
                  <a:latin typeface="Avenir Next Regular" panose="020B0803020202020204" charset="0"/>
                  <a:cs typeface="Avenir Next Regular" panose="020B0803020202020204" charset="0"/>
                </a:rPr>
                <a:t>’</a:t>
              </a:r>
              <a:r>
                <a:rPr lang="zh-CN" altLang="en-US" sz="1000">
                  <a:latin typeface="Avenir Next Regular" panose="020B0803020202020204" charset="0"/>
                  <a:cs typeface="Avenir Next Regular" panose="020B0803020202020204" charset="0"/>
                </a:rPr>
                <a:t>s design is ideal for use in both print and digital contexts, as it maintains legibility across varying display technologies.</a:t>
              </a:r>
              <a:endParaRPr lang="zh-CN" altLang="en-US" sz="1000">
                <a:latin typeface="Avenir Next Regular" panose="020B0803020202020204" charset="0"/>
                <a:cs typeface="Avenir Next Regular" panose="020B0803020202020204" charset="0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936" y="12130"/>
              <a:ext cx="9186" cy="87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indent="0" fontAlgn="auto">
                <a:lnSpc>
                  <a:spcPts val="1200"/>
                </a:lnSpc>
              </a:pPr>
              <a:r>
                <a:rPr lang="en-US" altLang="zh-CN" sz="800">
                  <a:latin typeface="Avenir Next Ultra Light" panose="020B0803020202020204" charset="0"/>
                  <a:cs typeface="Avenir Next Ultra Light" panose="020B0803020202020204" charset="0"/>
                </a:rPr>
                <a:t>“</a:t>
              </a:r>
              <a:r>
                <a:rPr lang="zh-CN" altLang="en-US" sz="800">
                  <a:latin typeface="Avenir Next Ultra Light" panose="020B0803020202020204" charset="0"/>
                  <a:cs typeface="Avenir Next Ultra Light" panose="020B0803020202020204" charset="0"/>
                </a:rPr>
                <a:t>Adrian Frutiger: A Life in Type</a:t>
              </a:r>
              <a:r>
                <a:rPr lang="en-US" altLang="zh-CN" sz="800">
                  <a:latin typeface="Avenir Next Ultra Light" panose="020B0803020202020204" charset="0"/>
                  <a:cs typeface="Avenir Next Ultra Light" panose="020B0803020202020204" charset="0"/>
                  <a:sym typeface="+mn-ea"/>
                </a:rPr>
                <a:t>”</a:t>
              </a:r>
              <a:r>
                <a:rPr lang="zh-CN" altLang="en-US" sz="800">
                  <a:latin typeface="Avenir Next Ultra Light" panose="020B0803020202020204" charset="0"/>
                  <a:cs typeface="Avenir Next Ultra Light" panose="020B0803020202020204" charset="0"/>
                </a:rPr>
                <a:t>, Typographica</a:t>
              </a:r>
              <a:endParaRPr lang="zh-CN" altLang="en-US" sz="800">
                <a:latin typeface="Avenir Next Ultra Light" panose="020B0803020202020204" charset="0"/>
                <a:cs typeface="Avenir Next Ultra Light" panose="020B0803020202020204" charset="0"/>
              </a:endParaRPr>
            </a:p>
            <a:p>
              <a:pPr indent="0" fontAlgn="auto">
                <a:lnSpc>
                  <a:spcPts val="1200"/>
                </a:lnSpc>
              </a:pPr>
              <a:r>
                <a:rPr lang="en-US" altLang="zh-CN" sz="800">
                  <a:latin typeface="Avenir Next Ultra Light" panose="020B0803020202020204" charset="0"/>
                  <a:cs typeface="Avenir Next Ultra Light" panose="020B0803020202020204" charset="0"/>
                </a:rPr>
                <a:t>“</a:t>
              </a:r>
              <a:r>
                <a:rPr lang="zh-CN" altLang="en-US" sz="800">
                  <a:latin typeface="Avenir Next Ultra Light" panose="020B0803020202020204" charset="0"/>
                  <a:cs typeface="Avenir Next Ultra Light" panose="020B0803020202020204" charset="0"/>
                </a:rPr>
                <a:t>The History of Avenir</a:t>
              </a:r>
              <a:r>
                <a:rPr lang="en-US" altLang="zh-CN" sz="800">
                  <a:latin typeface="Avenir Next Ultra Light" panose="020B0803020202020204" charset="0"/>
                  <a:cs typeface="Avenir Next Ultra Light" panose="020B0803020202020204" charset="0"/>
                </a:rPr>
                <a:t>”</a:t>
              </a:r>
              <a:r>
                <a:rPr lang="zh-CN" altLang="en-US" sz="800">
                  <a:latin typeface="Avenir Next Ultra Light" panose="020B0803020202020204" charset="0"/>
                  <a:cs typeface="Avenir Next Ultra Light" panose="020B0803020202020204" charset="0"/>
                </a:rPr>
                <a:t>, Fonts in Use</a:t>
              </a:r>
              <a:endParaRPr lang="zh-CN" altLang="en-US" sz="800">
                <a:latin typeface="Avenir Next Ultra Light" panose="020B0803020202020204" charset="0"/>
                <a:cs typeface="Avenir Next Ultra Light" panose="020B0803020202020204" charset="0"/>
              </a:endParaRPr>
            </a:p>
            <a:p>
              <a:pPr indent="0" fontAlgn="auto">
                <a:lnSpc>
                  <a:spcPts val="1200"/>
                </a:lnSpc>
              </a:pPr>
              <a:r>
                <a:rPr lang="en-US" altLang="zh-CN" sz="800">
                  <a:latin typeface="Avenir Next Ultra Light" panose="020B0803020202020204" charset="0"/>
                  <a:cs typeface="Avenir Next Ultra Light" panose="020B0803020202020204" charset="0"/>
                </a:rPr>
                <a:t>“</a:t>
              </a:r>
              <a:r>
                <a:rPr lang="zh-CN" altLang="en-US" sz="800">
                  <a:latin typeface="Avenir Next Ultra Light" panose="020B0803020202020204" charset="0"/>
                  <a:cs typeface="Avenir Next Ultra Light" panose="020B0803020202020204" charset="0"/>
                </a:rPr>
                <a:t>Frutiger: The Man Behind Avenir</a:t>
              </a:r>
              <a:r>
                <a:rPr lang="en-US" altLang="zh-CN" sz="800">
                  <a:latin typeface="Avenir Next Ultra Light" panose="020B0803020202020204" charset="0"/>
                  <a:cs typeface="Avenir Next Ultra Light" panose="020B0803020202020204" charset="0"/>
                </a:rPr>
                <a:t>”</a:t>
              </a:r>
              <a:r>
                <a:rPr lang="zh-CN" altLang="en-US" sz="800">
                  <a:latin typeface="Avenir Next Ultra Light" panose="020B0803020202020204" charset="0"/>
                  <a:cs typeface="Avenir Next Ultra Light" panose="020B0803020202020204" charset="0"/>
                </a:rPr>
                <a:t>, The Design Museum</a:t>
              </a:r>
              <a:endParaRPr lang="zh-CN" altLang="en-US" sz="800">
                <a:latin typeface="Avenir Next Ultra Light" panose="020B0803020202020204" charset="0"/>
                <a:cs typeface="Avenir Next Ultra Light" panose="020B080302020202020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936" y="11841"/>
              <a:ext cx="1133" cy="36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en-US" altLang="zh-CN" sz="900" b="1">
                  <a:latin typeface="Avenir Heavy" panose="02000503020000020003" charset="0"/>
                  <a:cs typeface="Avenir Heavy" panose="02000503020000020003" charset="0"/>
                  <a:sym typeface="+mn-ea"/>
                </a:rPr>
                <a:t>Sources</a:t>
              </a:r>
              <a:endParaRPr lang="en-US" altLang="zh-CN" sz="900" b="1">
                <a:latin typeface="Avenir Heavy" panose="02000503020000020003" charset="0"/>
                <a:cs typeface="Avenir Heavy" panose="02000503020000020003" charset="0"/>
                <a:sym typeface="+mn-ea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373505" y="3183255"/>
            <a:ext cx="2520950" cy="26460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dist"/>
            <a:r>
              <a:rPr lang="zh-CN" altLang="en-US" sz="16600">
                <a:solidFill>
                  <a:schemeClr val="bg1"/>
                </a:solidFill>
                <a:latin typeface="Avenir Next Ultra Light" panose="020B0803020202020204" charset="0"/>
                <a:cs typeface="Avenir Next Ultra Light" panose="020B0803020202020204" charset="0"/>
                <a:sym typeface="+mn-ea"/>
              </a:rPr>
              <a:t>A</a:t>
            </a:r>
            <a:endParaRPr lang="zh-CN" altLang="en-US" sz="16600">
              <a:solidFill>
                <a:schemeClr val="bg1"/>
              </a:solidFill>
              <a:latin typeface="Avenir Next Ultra Light" panose="020B0803020202020204" charset="0"/>
              <a:cs typeface="Avenir Next Ultra Light" panose="020B0803020202020204" charset="0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599690" y="4777105"/>
            <a:ext cx="2905760" cy="2214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13800">
                <a:solidFill>
                  <a:schemeClr val="bg1"/>
                </a:solidFill>
                <a:latin typeface="Avenir Next Ultra Light" panose="020B0803020202020204" charset="0"/>
                <a:cs typeface="Avenir Next Ultra Light" panose="020B0803020202020204" charset="0"/>
                <a:sym typeface="+mn-ea"/>
              </a:rPr>
              <a:t>nir</a:t>
            </a:r>
            <a:endParaRPr lang="zh-CN" altLang="en-US" sz="13800">
              <a:solidFill>
                <a:schemeClr val="bg1"/>
              </a:solidFill>
              <a:latin typeface="Avenir Next Ultra Light" panose="020B0803020202020204" charset="0"/>
              <a:cs typeface="Avenir Next Ultra Light" panose="020B0803020202020204" charset="0"/>
              <a:sym typeface="+mn-ea"/>
            </a:endParaRPr>
          </a:p>
        </p:txBody>
      </p:sp>
      <p:sp>
        <p:nvSpPr>
          <p:cNvPr id="31" name="矩形 30"/>
          <p:cNvSpPr/>
          <p:nvPr>
            <p:custDataLst>
              <p:tags r:id="rId1"/>
            </p:custDataLst>
          </p:nvPr>
        </p:nvSpPr>
        <p:spPr>
          <a:xfrm rot="5040000">
            <a:off x="3017520" y="4918710"/>
            <a:ext cx="394970" cy="45148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Avenir Next Italic" panose="020B0803020202020204" charset="0"/>
              <a:cs typeface="Avenir Next Italic" panose="020B080302020202020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2599690" y="2129790"/>
            <a:ext cx="3369310" cy="33693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2"/>
            </p:custDataLst>
          </p:nvPr>
        </p:nvSpPr>
        <p:spPr>
          <a:xfrm>
            <a:off x="470535" y="416560"/>
            <a:ext cx="1615440" cy="28117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algn="just" fontAlgn="auto">
              <a:lnSpc>
                <a:spcPts val="1200"/>
              </a:lnSpc>
              <a:spcBef>
                <a:spcPts val="800"/>
              </a:spcBef>
            </a:pPr>
            <a:r>
              <a:rPr lang="zh-CN" altLang="en-US" sz="600">
                <a:solidFill>
                  <a:schemeClr val="bg1"/>
                </a:solidFill>
                <a:latin typeface="Avenir Next Regular" panose="020B0803020202020204" charset="0"/>
                <a:cs typeface="Avenir Next Regular" panose="020B0803020202020204" charset="0"/>
              </a:rPr>
              <a:t>Avenir, designed by the Swiss typeface designer Adrian Frutiger in 1988, is one of the most prominent sans-serif fonts of the late 20th century. Its name, meaning </a:t>
            </a:r>
            <a:r>
              <a:rPr lang="en-US" altLang="zh-CN" sz="600">
                <a:solidFill>
                  <a:schemeClr val="bg1"/>
                </a:solidFill>
                <a:latin typeface="Avenir Next Regular" panose="020B0803020202020204" charset="0"/>
                <a:cs typeface="Avenir Next Regular" panose="020B0803020202020204" charset="0"/>
              </a:rPr>
              <a:t>“</a:t>
            </a:r>
            <a:r>
              <a:rPr lang="zh-CN" altLang="en-US" sz="600">
                <a:solidFill>
                  <a:schemeClr val="bg1"/>
                </a:solidFill>
                <a:latin typeface="Avenir Next Regular" panose="020B0803020202020204" charset="0"/>
                <a:cs typeface="Avenir Next Regular" panose="020B0803020202020204" charset="0"/>
              </a:rPr>
              <a:t>future</a:t>
            </a:r>
            <a:r>
              <a:rPr lang="en-US" altLang="zh-CN" sz="600">
                <a:solidFill>
                  <a:schemeClr val="bg1"/>
                </a:solidFill>
                <a:latin typeface="Avenir Next Regular" panose="020B0803020202020204" charset="0"/>
                <a:cs typeface="Avenir Next Regular" panose="020B0803020202020204" charset="0"/>
              </a:rPr>
              <a:t>”</a:t>
            </a:r>
            <a:r>
              <a:rPr lang="zh-CN" altLang="en-US" sz="600">
                <a:solidFill>
                  <a:schemeClr val="bg1"/>
                </a:solidFill>
                <a:latin typeface="Avenir Next Regular" panose="020B0803020202020204" charset="0"/>
                <a:cs typeface="Avenir Next Regular" panose="020B0803020202020204" charset="0"/>
              </a:rPr>
              <a:t> in French, reflects Frutiger</a:t>
            </a:r>
            <a:r>
              <a:rPr lang="en-US" altLang="zh-CN" sz="600">
                <a:solidFill>
                  <a:schemeClr val="bg1"/>
                </a:solidFill>
                <a:latin typeface="Avenir Next Regular" panose="020B0803020202020204" charset="0"/>
                <a:cs typeface="Avenir Next Regular" panose="020B0803020202020204" charset="0"/>
              </a:rPr>
              <a:t>’</a:t>
            </a:r>
            <a:r>
              <a:rPr lang="zh-CN" altLang="en-US" sz="600">
                <a:solidFill>
                  <a:schemeClr val="bg1"/>
                </a:solidFill>
                <a:latin typeface="Avenir Next Regular" panose="020B0803020202020204" charset="0"/>
                <a:cs typeface="Avenir Next Regular" panose="020B0803020202020204" charset="0"/>
              </a:rPr>
              <a:t>s vision of a typeface that blends timeless elegance with a modern sensibility. Avenir was created during a period when digital typography was rapidly advancing, making it a forward-thinking design suited for both print and emerging digital mediums. Frutiger</a:t>
            </a:r>
            <a:r>
              <a:rPr lang="en-US" altLang="zh-CN" sz="600">
                <a:solidFill>
                  <a:schemeClr val="bg1"/>
                </a:solidFill>
                <a:latin typeface="Avenir Next Regular" panose="020B0803020202020204" charset="0"/>
                <a:cs typeface="Avenir Next Regular" panose="020B0803020202020204" charset="0"/>
              </a:rPr>
              <a:t>’</a:t>
            </a:r>
            <a:r>
              <a:rPr lang="zh-CN" altLang="en-US" sz="600">
                <a:solidFill>
                  <a:schemeClr val="bg1"/>
                </a:solidFill>
                <a:latin typeface="Avenir Next Regular" panose="020B0803020202020204" charset="0"/>
                <a:cs typeface="Avenir Next Regular" panose="020B0803020202020204" charset="0"/>
              </a:rPr>
              <a:t>s goal was to produce a geometric sans serif that could remain legible at various sizes while also being highly versatile for both headlines and body text. It combines the clean simplicity of early 20th-century geometric sans serifs, like Futura, with the humanist influences of earlier typefaces. The font became a favorite in corporate branding, signage, and print media, with notable uses in companies such as Apple and in the branding of Swiss institutions.</a:t>
            </a:r>
            <a:endParaRPr lang="zh-CN" altLang="en-US" sz="600">
              <a:solidFill>
                <a:schemeClr val="bg1"/>
              </a:solidFill>
              <a:latin typeface="Avenir Next Regular" panose="020B0803020202020204" charset="0"/>
              <a:cs typeface="Avenir Next Regular" panose="020B080302020202020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376295" y="-341630"/>
            <a:ext cx="1915795" cy="21977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sz="16600">
                <a:solidFill>
                  <a:schemeClr val="bg1"/>
                </a:solidFill>
                <a:latin typeface="Avenir Next Ultra Light" panose="020B0803020202020204" charset="0"/>
                <a:cs typeface="Avenir Next Ultra Light" panose="020B0803020202020204" charset="0"/>
                <a:sym typeface="+mn-ea"/>
              </a:rPr>
              <a:t>o</a:t>
            </a:r>
            <a:endParaRPr lang="zh-CN" altLang="en-US" sz="16600">
              <a:solidFill>
                <a:schemeClr val="bg1"/>
              </a:solidFill>
              <a:latin typeface="Avenir Next Ultra Light" panose="020B0803020202020204" charset="0"/>
              <a:cs typeface="Avenir Next Ultra Light" panose="020B0803020202020204" charset="0"/>
              <a:sym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3"/>
            </p:custDataLst>
          </p:nvPr>
        </p:nvSpPr>
        <p:spPr>
          <a:xfrm>
            <a:off x="3089275" y="6692900"/>
            <a:ext cx="4008755" cy="436689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fontAlgn="auto">
              <a:lnSpc>
                <a:spcPts val="1200"/>
              </a:lnSpc>
              <a:spcBef>
                <a:spcPts val="800"/>
              </a:spcBef>
            </a:pPr>
            <a:r>
              <a:rPr lang="zh-CN" altLang="en-US" sz="600">
                <a:solidFill>
                  <a:schemeClr val="bg1"/>
                </a:solidFill>
                <a:latin typeface="Avenir Next Regular" panose="020B0803020202020204" charset="0"/>
                <a:cs typeface="Avenir Next Regular" panose="020B0803020202020204" charset="0"/>
                <a:sym typeface="+mn-ea"/>
              </a:rPr>
              <a:t>Avenir is a geometric sans-serif typeface characterized by its clean, round shapes, and balanced proportions. It features a medium to high x-height, making it highly legible and readable even in small sizes. The font</a:t>
            </a:r>
            <a:r>
              <a:rPr lang="en-US" altLang="zh-CN" sz="600">
                <a:solidFill>
                  <a:schemeClr val="bg1"/>
                </a:solidFill>
                <a:latin typeface="Avenir Next Regular" panose="020B0803020202020204" charset="0"/>
                <a:cs typeface="Avenir Next Regular" panose="020B0803020202020204" charset="0"/>
                <a:sym typeface="+mn-ea"/>
              </a:rPr>
              <a:t>’</a:t>
            </a:r>
            <a:r>
              <a:rPr lang="zh-CN" altLang="en-US" sz="600">
                <a:solidFill>
                  <a:schemeClr val="bg1"/>
                </a:solidFill>
                <a:latin typeface="Avenir Next Regular" panose="020B0803020202020204" charset="0"/>
                <a:cs typeface="Avenir Next Regular" panose="020B0803020202020204" charset="0"/>
                <a:sym typeface="+mn-ea"/>
              </a:rPr>
              <a:t>s letterforms are open and uniform, with subtle contrasts between thick and thin strokes. The </a:t>
            </a:r>
            <a:r>
              <a:rPr lang="en-US" altLang="zh-CN" sz="600">
                <a:solidFill>
                  <a:schemeClr val="bg1"/>
                </a:solidFill>
                <a:latin typeface="Avenir Next Regular" panose="020B0803020202020204" charset="0"/>
                <a:cs typeface="Avenir Next Regular" panose="020B0803020202020204" charset="0"/>
                <a:sym typeface="+mn-ea"/>
              </a:rPr>
              <a:t>”</a:t>
            </a:r>
            <a:r>
              <a:rPr lang="zh-CN" altLang="en-US" sz="600">
                <a:solidFill>
                  <a:schemeClr val="bg1"/>
                </a:solidFill>
                <a:latin typeface="Avenir Next Regular" panose="020B0803020202020204" charset="0"/>
                <a:cs typeface="Avenir Next Regular" panose="020B0803020202020204" charset="0"/>
                <a:sym typeface="+mn-ea"/>
              </a:rPr>
              <a:t>a</a:t>
            </a:r>
            <a:r>
              <a:rPr lang="en-US" altLang="zh-CN" sz="600">
                <a:solidFill>
                  <a:schemeClr val="bg1"/>
                </a:solidFill>
                <a:latin typeface="Avenir Next Regular" panose="020B0803020202020204" charset="0"/>
                <a:cs typeface="Avenir Next Regular" panose="020B0803020202020204" charset="0"/>
                <a:sym typeface="+mn-ea"/>
              </a:rPr>
              <a:t>”</a:t>
            </a:r>
            <a:r>
              <a:rPr lang="zh-CN" altLang="en-US" sz="600">
                <a:solidFill>
                  <a:schemeClr val="bg1"/>
                </a:solidFill>
                <a:latin typeface="Avenir Next Regular" panose="020B0803020202020204" charset="0"/>
                <a:cs typeface="Avenir Next Regular" panose="020B0803020202020204" charset="0"/>
                <a:sym typeface="+mn-ea"/>
              </a:rPr>
              <a:t> and </a:t>
            </a:r>
            <a:r>
              <a:rPr lang="en-US" altLang="zh-CN" sz="600">
                <a:solidFill>
                  <a:schemeClr val="bg1"/>
                </a:solidFill>
                <a:latin typeface="Avenir Next Regular" panose="020B0803020202020204" charset="0"/>
                <a:cs typeface="Avenir Next Regular" panose="020B0803020202020204" charset="0"/>
                <a:sym typeface="+mn-ea"/>
              </a:rPr>
              <a:t>”</a:t>
            </a:r>
            <a:r>
              <a:rPr lang="zh-CN" altLang="en-US" sz="600">
                <a:solidFill>
                  <a:schemeClr val="bg1"/>
                </a:solidFill>
                <a:latin typeface="Avenir Next Regular" panose="020B0803020202020204" charset="0"/>
                <a:cs typeface="Avenir Next Regular" panose="020B0803020202020204" charset="0"/>
                <a:sym typeface="+mn-ea"/>
              </a:rPr>
              <a:t>g</a:t>
            </a:r>
            <a:r>
              <a:rPr lang="en-US" altLang="zh-CN" sz="600">
                <a:solidFill>
                  <a:schemeClr val="bg1"/>
                </a:solidFill>
                <a:latin typeface="Avenir Next Regular" panose="020B0803020202020204" charset="0"/>
                <a:cs typeface="Avenir Next Regular" panose="020B0803020202020204" charset="0"/>
                <a:sym typeface="+mn-ea"/>
              </a:rPr>
              <a:t>”</a:t>
            </a:r>
            <a:r>
              <a:rPr lang="zh-CN" altLang="en-US" sz="600">
                <a:solidFill>
                  <a:schemeClr val="bg1"/>
                </a:solidFill>
                <a:latin typeface="Avenir Next Regular" panose="020B0803020202020204" charset="0"/>
                <a:cs typeface="Avenir Next Regular" panose="020B0803020202020204" charset="0"/>
                <a:sym typeface="+mn-ea"/>
              </a:rPr>
              <a:t> have a distinctive design that stands out from more traditional sans serifs. The typeface is classified as a humanist sans-serif, meaning that it draws inspiration from both geometric shapes and natural curves. Its modern, neutral, and highly legible design evokes feelings of clarity, precision, and efficiency. Avenir</a:t>
            </a:r>
            <a:r>
              <a:rPr lang="en-US" altLang="zh-CN" sz="600">
                <a:solidFill>
                  <a:schemeClr val="bg1"/>
                </a:solidFill>
                <a:latin typeface="Avenir Next Regular" panose="020B0803020202020204" charset="0"/>
                <a:cs typeface="Avenir Next Regular" panose="020B0803020202020204" charset="0"/>
                <a:sym typeface="+mn-ea"/>
              </a:rPr>
              <a:t>’</a:t>
            </a:r>
            <a:r>
              <a:rPr lang="zh-CN" altLang="en-US" sz="600">
                <a:solidFill>
                  <a:schemeClr val="bg1"/>
                </a:solidFill>
                <a:latin typeface="Avenir Next Regular" panose="020B0803020202020204" charset="0"/>
                <a:cs typeface="Avenir Next Regular" panose="020B0803020202020204" charset="0"/>
                <a:sym typeface="+mn-ea"/>
              </a:rPr>
              <a:t>s design is ideal for use in both print and digital contexts, as it maintains legibility across varying display technologies.</a:t>
            </a:r>
            <a:endParaRPr lang="zh-CN" altLang="en-US" sz="600">
              <a:solidFill>
                <a:schemeClr val="bg1"/>
              </a:solidFill>
              <a:latin typeface="Avenir Next Regular" panose="020B0803020202020204" charset="0"/>
              <a:cs typeface="Avenir Next Regular" panose="020B0803020202020204" charset="0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519170" y="416560"/>
            <a:ext cx="2905760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r" fontAlgn="auto">
              <a:lnSpc>
                <a:spcPts val="3600"/>
              </a:lnSpc>
            </a:pPr>
            <a:r>
              <a:rPr lang="zh-CN" altLang="en-US" sz="2800">
                <a:solidFill>
                  <a:schemeClr val="bg1"/>
                </a:solidFill>
                <a:latin typeface="Avenir Next Ultra Light" panose="020B0803020202020204" charset="0"/>
                <a:cs typeface="Avenir Next Ultra Light" panose="020B0803020202020204" charset="0"/>
                <a:sym typeface="+mn-ea"/>
              </a:rPr>
              <a:t>The</a:t>
            </a:r>
            <a:endParaRPr lang="zh-CN" altLang="en-US" sz="2800">
              <a:solidFill>
                <a:schemeClr val="bg1"/>
              </a:solidFill>
              <a:latin typeface="Avenir Next Ultra Light" panose="020B0803020202020204" charset="0"/>
              <a:cs typeface="Avenir Next Ultra Light" panose="020B0803020202020204" charset="0"/>
              <a:sym typeface="+mn-ea"/>
            </a:endParaRPr>
          </a:p>
          <a:p>
            <a:pPr indent="0" algn="r" fontAlgn="auto">
              <a:lnSpc>
                <a:spcPts val="3600"/>
              </a:lnSpc>
            </a:pPr>
            <a:r>
              <a:rPr lang="zh-CN" altLang="en-US" sz="2800">
                <a:solidFill>
                  <a:schemeClr val="bg1"/>
                </a:solidFill>
                <a:latin typeface="Avenir Next Ultra Light" panose="020B0803020202020204" charset="0"/>
                <a:cs typeface="Avenir Next Ultra Light" panose="020B0803020202020204" charset="0"/>
                <a:sym typeface="+mn-ea"/>
              </a:rPr>
              <a:t>f Typeface Design</a:t>
            </a:r>
            <a:endParaRPr lang="zh-CN" altLang="en-US" sz="2800">
              <a:solidFill>
                <a:schemeClr val="bg1"/>
              </a:solidFill>
              <a:latin typeface="Avenir Next Ultra Light" panose="020B0803020202020204" charset="0"/>
              <a:cs typeface="Avenir Next Ultra Light" panose="020B0803020202020204" charset="0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640840" y="5499100"/>
            <a:ext cx="1350010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r" fontAlgn="auto">
              <a:lnSpc>
                <a:spcPts val="2400"/>
              </a:lnSpc>
            </a:pPr>
            <a:r>
              <a:rPr lang="zh-CN" altLang="en-US" sz="2000" i="1">
                <a:solidFill>
                  <a:schemeClr val="bg1"/>
                </a:solidFill>
                <a:latin typeface="Avenir Next Italic" panose="020B0803020202020204" charset="0"/>
                <a:cs typeface="Avenir Next Italic" panose="020B0803020202020204" charset="0"/>
                <a:sym typeface="+mn-ea"/>
              </a:rPr>
              <a:t>Modern</a:t>
            </a:r>
            <a:endParaRPr lang="zh-CN" altLang="en-US" sz="2000" i="1">
              <a:solidFill>
                <a:schemeClr val="bg1"/>
              </a:solidFill>
              <a:latin typeface="Avenir Next Italic" panose="020B0803020202020204" charset="0"/>
              <a:cs typeface="Avenir Next Italic" panose="020B0803020202020204" charset="0"/>
              <a:sym typeface="+mn-ea"/>
            </a:endParaRPr>
          </a:p>
          <a:p>
            <a:pPr indent="0" algn="r" fontAlgn="auto">
              <a:lnSpc>
                <a:spcPts val="2400"/>
              </a:lnSpc>
            </a:pPr>
            <a:r>
              <a:rPr lang="zh-CN" altLang="en-US" sz="2000" i="1">
                <a:solidFill>
                  <a:schemeClr val="bg1"/>
                </a:solidFill>
                <a:latin typeface="Avenir Next Italic" panose="020B0803020202020204" charset="0"/>
                <a:cs typeface="Avenir Next Italic" panose="020B0803020202020204" charset="0"/>
                <a:sym typeface="+mn-ea"/>
              </a:rPr>
              <a:t>Sans </a:t>
            </a:r>
            <a:endParaRPr lang="zh-CN" altLang="en-US" sz="2000" i="1">
              <a:solidFill>
                <a:schemeClr val="bg1"/>
              </a:solidFill>
              <a:latin typeface="Avenir Next Italic" panose="020B0803020202020204" charset="0"/>
              <a:cs typeface="Avenir Next Italic" panose="020B0803020202020204" charset="0"/>
              <a:sym typeface="+mn-ea"/>
            </a:endParaRPr>
          </a:p>
          <a:p>
            <a:pPr indent="0" algn="r" fontAlgn="auto">
              <a:lnSpc>
                <a:spcPts val="2400"/>
              </a:lnSpc>
            </a:pPr>
            <a:r>
              <a:rPr lang="zh-CN" altLang="en-US" sz="2000" i="1">
                <a:solidFill>
                  <a:schemeClr val="bg1"/>
                </a:solidFill>
                <a:latin typeface="Avenir Next Italic" panose="020B0803020202020204" charset="0"/>
                <a:cs typeface="Avenir Next Italic" panose="020B0803020202020204" charset="0"/>
                <a:sym typeface="+mn-ea"/>
              </a:rPr>
              <a:t>Serif </a:t>
            </a:r>
            <a:endParaRPr lang="zh-CN" altLang="en-US" sz="2000" i="1">
              <a:solidFill>
                <a:schemeClr val="bg1"/>
              </a:solidFill>
              <a:latin typeface="Avenir Next Italic" panose="020B0803020202020204" charset="0"/>
              <a:cs typeface="Avenir Next Italic" panose="020B0803020202020204" charset="0"/>
              <a:sym typeface="+mn-ea"/>
            </a:endParaRPr>
          </a:p>
          <a:p>
            <a:pPr indent="0" algn="r" fontAlgn="auto">
              <a:lnSpc>
                <a:spcPts val="2400"/>
              </a:lnSpc>
            </a:pPr>
            <a:r>
              <a:rPr lang="zh-CN" altLang="en-US" sz="2000" i="1">
                <a:solidFill>
                  <a:schemeClr val="bg1"/>
                </a:solidFill>
                <a:latin typeface="Avenir Next Italic" panose="020B0803020202020204" charset="0"/>
                <a:cs typeface="Avenir Next Italic" panose="020B0803020202020204" charset="0"/>
                <a:sym typeface="+mn-ea"/>
              </a:rPr>
              <a:t>for a </a:t>
            </a:r>
            <a:endParaRPr lang="zh-CN" altLang="en-US" sz="2000" i="1">
              <a:solidFill>
                <a:schemeClr val="bg1"/>
              </a:solidFill>
              <a:latin typeface="Avenir Next Italic" panose="020B0803020202020204" charset="0"/>
              <a:cs typeface="Avenir Next Italic" panose="020B0803020202020204" charset="0"/>
              <a:sym typeface="+mn-ea"/>
            </a:endParaRPr>
          </a:p>
          <a:p>
            <a:pPr indent="0" algn="r" fontAlgn="auto">
              <a:lnSpc>
                <a:spcPts val="2400"/>
              </a:lnSpc>
            </a:pPr>
            <a:r>
              <a:rPr lang="zh-CN" altLang="en-US" sz="2000" i="1">
                <a:solidFill>
                  <a:schemeClr val="bg1"/>
                </a:solidFill>
                <a:latin typeface="Avenir Next Italic" panose="020B0803020202020204" charset="0"/>
                <a:cs typeface="Avenir Next Italic" panose="020B0803020202020204" charset="0"/>
                <a:sym typeface="+mn-ea"/>
              </a:rPr>
              <a:t>Futuristic </a:t>
            </a:r>
            <a:endParaRPr lang="zh-CN" altLang="en-US" sz="2000" i="1">
              <a:solidFill>
                <a:schemeClr val="bg1"/>
              </a:solidFill>
              <a:latin typeface="Avenir Next Italic" panose="020B0803020202020204" charset="0"/>
              <a:cs typeface="Avenir Next Italic" panose="020B0803020202020204" charset="0"/>
              <a:sym typeface="+mn-ea"/>
            </a:endParaRPr>
          </a:p>
          <a:p>
            <a:pPr indent="0" algn="r" fontAlgn="auto">
              <a:lnSpc>
                <a:spcPts val="2400"/>
              </a:lnSpc>
            </a:pPr>
            <a:endParaRPr lang="zh-CN" altLang="en-US" sz="2000" i="1">
              <a:solidFill>
                <a:schemeClr val="bg1"/>
              </a:solidFill>
              <a:latin typeface="Avenir Next Italic" panose="020B0803020202020204" charset="0"/>
              <a:cs typeface="Avenir Next Italic" panose="020B0803020202020204" charset="0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527810" y="6136005"/>
            <a:ext cx="3429000" cy="31534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9900">
                <a:solidFill>
                  <a:schemeClr val="bg1"/>
                </a:solidFill>
                <a:latin typeface="Avenir Next Regular" panose="020B0803020202020204" charset="0"/>
                <a:cs typeface="Avenir Next Regular" panose="020B0803020202020204" charset="0"/>
                <a:sym typeface="+mn-ea"/>
              </a:rPr>
              <a:t>o</a:t>
            </a:r>
            <a:endParaRPr lang="zh-CN" altLang="en-US" sz="2000">
              <a:solidFill>
                <a:schemeClr val="bg1"/>
              </a:solidFill>
              <a:latin typeface="Avenir Next Regular" panose="020B0803020202020204" charset="0"/>
              <a:cs typeface="Avenir Next Regular" panose="020B0803020202020204" charset="0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931035" y="7791450"/>
            <a:ext cx="66865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>
                <a:solidFill>
                  <a:schemeClr val="bg1"/>
                </a:solidFill>
                <a:latin typeface="Avenir Next Italic" panose="020B0803020202020204" charset="0"/>
                <a:cs typeface="Avenir Next Italic" panose="020B0803020202020204" charset="0"/>
                <a:sym typeface="+mn-ea"/>
              </a:rPr>
              <a:t>rld</a:t>
            </a:r>
            <a:endParaRPr lang="zh-CN" altLang="en-US" sz="2000">
              <a:solidFill>
                <a:schemeClr val="bg1"/>
              </a:solidFill>
              <a:latin typeface="Avenir Next Italic" panose="020B0803020202020204" charset="0"/>
              <a:cs typeface="Avenir Next Italic" panose="020B0803020202020204" charset="0"/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499235" y="7791450"/>
            <a:ext cx="98869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000">
                <a:solidFill>
                  <a:schemeClr val="accent6"/>
                </a:solidFill>
                <a:latin typeface="Avenir Next Italic" panose="020B0803020202020204" charset="0"/>
                <a:cs typeface="Avenir Next Italic" panose="020B0803020202020204" charset="0"/>
                <a:sym typeface="+mn-ea"/>
              </a:rPr>
              <a:t>W</a:t>
            </a:r>
            <a:endParaRPr lang="en-US" altLang="zh-CN" sz="2000">
              <a:solidFill>
                <a:schemeClr val="accent6"/>
              </a:solidFill>
              <a:latin typeface="Avenir Next Italic" panose="020B0803020202020204" charset="0"/>
              <a:cs typeface="Avenir Next Italic" panose="020B0803020202020204" charset="0"/>
              <a:sym typeface="+mn-ea"/>
            </a:endParaRPr>
          </a:p>
        </p:txBody>
      </p:sp>
      <p:sp>
        <p:nvSpPr>
          <p:cNvPr id="22" name="文本框 21"/>
          <p:cNvSpPr txBox="1"/>
          <p:nvPr>
            <p:custDataLst>
              <p:tags r:id="rId4"/>
            </p:custDataLst>
          </p:nvPr>
        </p:nvSpPr>
        <p:spPr>
          <a:xfrm>
            <a:off x="1387475" y="7781290"/>
            <a:ext cx="483235" cy="414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100">
                <a:solidFill>
                  <a:schemeClr val="bg1"/>
                </a:solidFill>
                <a:latin typeface="Avenir Next Italic" panose="020B0803020202020204" charset="0"/>
                <a:cs typeface="Avenir Next Italic" panose="020B0803020202020204" charset="0"/>
                <a:sym typeface="+mn-ea"/>
              </a:rPr>
              <a:t>W</a:t>
            </a:r>
            <a:endParaRPr lang="zh-CN" altLang="en-US" sz="2100">
              <a:solidFill>
                <a:schemeClr val="bg1"/>
              </a:solidFill>
              <a:latin typeface="Avenir Next Italic" panose="020B0803020202020204" charset="0"/>
              <a:cs typeface="Avenir Next Italic" panose="020B0803020202020204" charset="0"/>
              <a:sym typeface="+mn-ea"/>
            </a:endParaRPr>
          </a:p>
        </p:txBody>
      </p:sp>
      <p:sp>
        <p:nvSpPr>
          <p:cNvPr id="25" name="矩形 24"/>
          <p:cNvSpPr/>
          <p:nvPr/>
        </p:nvSpPr>
        <p:spPr>
          <a:xfrm rot="5040000">
            <a:off x="1201420" y="7726680"/>
            <a:ext cx="394970" cy="45148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Avenir Next Italic" panose="020B0803020202020204" charset="0"/>
              <a:cs typeface="Avenir Next Italic" panose="020B080302020202020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599690" y="3464560"/>
            <a:ext cx="3429000" cy="2214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dist"/>
            <a:r>
              <a:rPr lang="zh-CN" altLang="en-US" sz="13800">
                <a:solidFill>
                  <a:schemeClr val="accent6"/>
                </a:solidFill>
                <a:latin typeface="Avenir Next Ultra Light" panose="020B0803020202020204" charset="0"/>
                <a:cs typeface="Avenir Next Ultra Light" panose="020B0803020202020204" charset="0"/>
                <a:sym typeface="+mn-ea"/>
              </a:rPr>
              <a:t>e</a:t>
            </a:r>
            <a:endParaRPr lang="zh-CN" altLang="en-US" sz="13800">
              <a:solidFill>
                <a:schemeClr val="accent6"/>
              </a:solidFill>
              <a:latin typeface="Avenir Next Ultra Light" panose="020B0803020202020204" charset="0"/>
              <a:cs typeface="Avenir Next Ultra Light" panose="020B0803020202020204" charset="0"/>
              <a:sym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969895" y="3464560"/>
            <a:ext cx="3429000" cy="2214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3800">
                <a:solidFill>
                  <a:schemeClr val="accent6"/>
                </a:solidFill>
                <a:latin typeface="Avenir Next Ultra Light" panose="020B0803020202020204" charset="0"/>
                <a:cs typeface="Avenir Next Ultra Light" panose="020B0803020202020204" charset="0"/>
                <a:sym typeface="+mn-ea"/>
              </a:rPr>
              <a:t>v</a:t>
            </a:r>
            <a:endParaRPr lang="zh-CN" altLang="en-US" sz="13800">
              <a:solidFill>
                <a:schemeClr val="accent6"/>
              </a:solidFill>
              <a:latin typeface="Avenir Next Ultra Light" panose="020B0803020202020204" charset="0"/>
              <a:cs typeface="Avenir Next Ultra Light" panose="020B0803020202020204" charset="0"/>
              <a:sym typeface="+mn-ea"/>
            </a:endParaRPr>
          </a:p>
        </p:txBody>
      </p:sp>
      <p:sp>
        <p:nvSpPr>
          <p:cNvPr id="32" name="文本框 31"/>
          <p:cNvSpPr txBox="1"/>
          <p:nvPr>
            <p:custDataLst>
              <p:tags r:id="rId5"/>
            </p:custDataLst>
          </p:nvPr>
        </p:nvSpPr>
        <p:spPr>
          <a:xfrm>
            <a:off x="1648460" y="416560"/>
            <a:ext cx="2905760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r" fontAlgn="auto">
              <a:lnSpc>
                <a:spcPts val="3600"/>
              </a:lnSpc>
            </a:pPr>
            <a:endParaRPr lang="zh-CN" altLang="en-US" sz="2800">
              <a:solidFill>
                <a:schemeClr val="bg1"/>
              </a:solidFill>
              <a:latin typeface="Avenir Next Ultra Light" panose="020B0803020202020204" charset="0"/>
              <a:cs typeface="Avenir Next Ultra Light" panose="020B0803020202020204" charset="0"/>
              <a:sym typeface="+mn-ea"/>
            </a:endParaRPr>
          </a:p>
          <a:p>
            <a:pPr indent="0" algn="r" fontAlgn="auto">
              <a:lnSpc>
                <a:spcPts val="3600"/>
              </a:lnSpc>
            </a:pPr>
            <a:r>
              <a:rPr lang="en-US" altLang="zh-CN" sz="2800">
                <a:solidFill>
                  <a:schemeClr val="bg1"/>
                </a:solidFill>
                <a:latin typeface="Avenir Next Ultra Light" panose="020B0803020202020204" charset="0"/>
                <a:cs typeface="Avenir Next Ultra Light" panose="020B0803020202020204" charset="0"/>
                <a:sym typeface="+mn-ea"/>
              </a:rPr>
              <a:t> </a:t>
            </a:r>
            <a:r>
              <a:rPr lang="en-US" altLang="zh-CN" sz="2800" b="1">
                <a:solidFill>
                  <a:schemeClr val="bg1"/>
                </a:solidFill>
                <a:latin typeface="Avenir Next Bold" panose="020B0803020202020204" charset="0"/>
                <a:cs typeface="Avenir Next Bold" panose="020B0803020202020204" charset="0"/>
                <a:sym typeface="+mn-ea"/>
              </a:rPr>
              <a:t>F </a:t>
            </a:r>
            <a:r>
              <a:rPr lang="en-US" altLang="zh-CN" sz="2800">
                <a:solidFill>
                  <a:schemeClr val="bg1"/>
                </a:solidFill>
                <a:latin typeface="Avenir Next Ultra Light" panose="020B0803020202020204" charset="0"/>
                <a:cs typeface="Avenir Next Ultra Light" panose="020B0803020202020204" charset="0"/>
                <a:sym typeface="+mn-ea"/>
              </a:rPr>
              <a:t>u</a:t>
            </a:r>
            <a:r>
              <a:rPr lang="zh-CN" altLang="en-US" sz="2800">
                <a:solidFill>
                  <a:schemeClr val="bg1"/>
                </a:solidFill>
                <a:latin typeface="Avenir Next Ultra Light" panose="020B0803020202020204" charset="0"/>
                <a:cs typeface="Avenir Next Ultra Light" panose="020B0803020202020204" charset="0"/>
                <a:sym typeface="+mn-ea"/>
              </a:rPr>
              <a:t>ture </a:t>
            </a:r>
            <a:r>
              <a:rPr lang="en-US" altLang="zh-CN" sz="2800" b="1">
                <a:solidFill>
                  <a:schemeClr val="bg1"/>
                </a:solidFill>
                <a:latin typeface="Avenir Next Bold" panose="020B0803020202020204" charset="0"/>
                <a:cs typeface="Avenir Next Bold" panose="020B0803020202020204" charset="0"/>
                <a:sym typeface="+mn-ea"/>
              </a:rPr>
              <a:t> </a:t>
            </a:r>
            <a:endParaRPr lang="en-US" altLang="zh-CN" sz="2800" b="1">
              <a:solidFill>
                <a:schemeClr val="bg1"/>
              </a:solidFill>
              <a:latin typeface="Avenir Next Bold" panose="020B0803020202020204" charset="0"/>
              <a:cs typeface="Avenir Next Bold" panose="020B0803020202020204" charset="0"/>
              <a:sym typeface="+mn-ea"/>
            </a:endParaRPr>
          </a:p>
          <a:p>
            <a:pPr indent="0" algn="r" fontAlgn="auto">
              <a:lnSpc>
                <a:spcPts val="3600"/>
              </a:lnSpc>
            </a:pPr>
            <a:r>
              <a:rPr lang="en-US" altLang="zh-CN" sz="2800" b="1">
                <a:solidFill>
                  <a:schemeClr val="bg1"/>
                </a:solidFill>
                <a:latin typeface="Avenir Next Bold" panose="020B0803020202020204" charset="0"/>
                <a:cs typeface="Avenir Next Bold" panose="020B0803020202020204" charset="0"/>
                <a:sym typeface="+mn-ea"/>
              </a:rPr>
              <a:t>  </a:t>
            </a:r>
            <a:endParaRPr lang="zh-CN" altLang="en-US" sz="2800">
              <a:solidFill>
                <a:schemeClr val="bg1"/>
              </a:solidFill>
              <a:latin typeface="Avenir Next Ultra Light" panose="020B0803020202020204" charset="0"/>
              <a:cs typeface="Avenir Next Ultra Light" panose="020B0803020202020204" charset="0"/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40690" y="3694430"/>
            <a:ext cx="5976620" cy="4328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ct val="130000"/>
              </a:lnSpc>
            </a:pPr>
            <a:r>
              <a:rPr lang="en-US" altLang="zh-CN" sz="1600" b="1">
                <a:solidFill>
                  <a:schemeClr val="bg1"/>
                </a:solidFill>
                <a:latin typeface="Avenir Next Bold" panose="020B0803020202020204" charset="0"/>
                <a:cs typeface="Avenir Next Bold" panose="020B0803020202020204" charset="0"/>
              </a:rPr>
              <a:t>CONNOTATIVE</a:t>
            </a:r>
            <a:endParaRPr lang="zh-CN" altLang="en-US" sz="1600" b="1">
              <a:solidFill>
                <a:schemeClr val="bg1"/>
              </a:solidFill>
              <a:latin typeface="Avenir Next Bold" panose="020B0803020202020204" charset="0"/>
              <a:cs typeface="Avenir Next Bold" panose="020B0803020202020204" charset="0"/>
            </a:endParaRPr>
          </a:p>
          <a:p>
            <a:pPr indent="0" fontAlgn="auto">
              <a:lnSpc>
                <a:spcPct val="130000"/>
              </a:lnSpc>
            </a:pPr>
            <a:r>
              <a:rPr lang="zh-CN" altLang="en-US" sz="1200">
                <a:solidFill>
                  <a:schemeClr val="bg1"/>
                </a:solidFill>
                <a:latin typeface="Avenir Next Ultra Light" panose="020B0803020202020204" charset="0"/>
                <a:cs typeface="Avenir Next Ultra Light" panose="020B0803020202020204" charset="0"/>
              </a:rPr>
              <a:t>Avenir, meaning </a:t>
            </a:r>
            <a:r>
              <a:rPr lang="en-US" altLang="zh-CN" sz="1200">
                <a:solidFill>
                  <a:schemeClr val="bg1"/>
                </a:solidFill>
                <a:latin typeface="Avenir Next Ultra Light" panose="020B0803020202020204" charset="0"/>
                <a:cs typeface="Avenir Next Ultra Light" panose="020B0803020202020204" charset="0"/>
              </a:rPr>
              <a:t>”</a:t>
            </a:r>
            <a:r>
              <a:rPr lang="zh-CN" altLang="en-US" sz="1200">
                <a:solidFill>
                  <a:schemeClr val="bg1"/>
                </a:solidFill>
                <a:latin typeface="Avenir Next Ultra Light" panose="020B0803020202020204" charset="0"/>
                <a:cs typeface="Avenir Next Ultra Light" panose="020B0803020202020204" charset="0"/>
              </a:rPr>
              <a:t>future</a:t>
            </a:r>
            <a:r>
              <a:rPr lang="en-US" altLang="zh-CN" sz="1200">
                <a:solidFill>
                  <a:schemeClr val="bg1"/>
                </a:solidFill>
                <a:latin typeface="Avenir Next Ultra Light" panose="020B0803020202020204" charset="0"/>
                <a:cs typeface="Avenir Next Ultra Light" panose="020B0803020202020204" charset="0"/>
              </a:rPr>
              <a:t>”</a:t>
            </a:r>
            <a:r>
              <a:rPr lang="zh-CN" altLang="en-US" sz="1200">
                <a:solidFill>
                  <a:schemeClr val="bg1"/>
                </a:solidFill>
                <a:latin typeface="Avenir Next Ultra Light" panose="020B0803020202020204" charset="0"/>
                <a:cs typeface="Avenir Next Ultra Light" panose="020B0803020202020204" charset="0"/>
              </a:rPr>
              <a:t> in French, is renowned for its rounded and precise letterforms. Avenir evokes a sense of modernity, clarity, and forward-thinking design. Its clean and geometric forms conjure feelings of precision and balance, while its rounded shapes add warmth and approachability. If Avenir were a person, it would embody the qualities of a visionary thinker—confident, innovative, and refined</a:t>
            </a:r>
            <a:r>
              <a:rPr lang="en-US" altLang="zh-CN" sz="1200">
                <a:solidFill>
                  <a:schemeClr val="bg1"/>
                </a:solidFill>
                <a:latin typeface="Avenir Next Ultra Light" panose="020B0803020202020204" charset="0"/>
                <a:cs typeface="Avenir Next Ultra Light" panose="020B0803020202020204" charset="0"/>
              </a:rPr>
              <a:t>, with</a:t>
            </a:r>
            <a:r>
              <a:rPr lang="zh-CN" altLang="en-US" sz="1200">
                <a:solidFill>
                  <a:schemeClr val="bg1"/>
                </a:solidFill>
                <a:latin typeface="Avenir Next Ultra Light" panose="020B0803020202020204" charset="0"/>
                <a:cs typeface="Avenir Next Ultra Light" panose="020B0803020202020204" charset="0"/>
              </a:rPr>
              <a:t> a harmonious blend of rationality and creativity</a:t>
            </a:r>
            <a:r>
              <a:rPr lang="en-US" altLang="zh-CN" sz="1200">
                <a:solidFill>
                  <a:schemeClr val="bg1"/>
                </a:solidFill>
                <a:latin typeface="Avenir Next Ultra Light" panose="020B0803020202020204" charset="0"/>
                <a:cs typeface="Avenir Next Ultra Light" panose="020B0803020202020204" charset="0"/>
              </a:rPr>
              <a:t>,</a:t>
            </a:r>
            <a:r>
              <a:rPr lang="zh-CN" altLang="en-US" sz="1200">
                <a:solidFill>
                  <a:schemeClr val="bg1"/>
                </a:solidFill>
                <a:latin typeface="Avenir Next Ultra Light" panose="020B0803020202020204" charset="0"/>
                <a:cs typeface="Avenir Next Ultra Light" panose="020B0803020202020204" charset="0"/>
              </a:rPr>
              <a:t> embraces both functionality and aesthetic elegance.</a:t>
            </a:r>
            <a:endParaRPr lang="zh-CN" altLang="en-US" sz="1200">
              <a:solidFill>
                <a:schemeClr val="bg1"/>
              </a:solidFill>
              <a:latin typeface="Avenir Next Ultra Light" panose="020B0803020202020204" charset="0"/>
              <a:cs typeface="Avenir Next Ultra Light" panose="020B0803020202020204" charset="0"/>
            </a:endParaRPr>
          </a:p>
          <a:p>
            <a:pPr indent="0" fontAlgn="auto">
              <a:lnSpc>
                <a:spcPct val="130000"/>
              </a:lnSpc>
            </a:pPr>
            <a:endParaRPr lang="zh-CN" altLang="en-US" sz="1200">
              <a:solidFill>
                <a:schemeClr val="bg1"/>
              </a:solidFill>
              <a:latin typeface="Avenir Next Ultra Light" panose="020B0803020202020204" charset="0"/>
              <a:cs typeface="Avenir Next Ultra Light" panose="020B0803020202020204" charset="0"/>
            </a:endParaRPr>
          </a:p>
          <a:p>
            <a:pPr indent="0" fontAlgn="auto">
              <a:lnSpc>
                <a:spcPct val="130000"/>
              </a:lnSpc>
            </a:pPr>
            <a:endParaRPr lang="zh-CN" altLang="en-US" sz="1200">
              <a:solidFill>
                <a:schemeClr val="bg1"/>
              </a:solidFill>
              <a:latin typeface="Avenir Next Ultra Light" panose="020B0803020202020204" charset="0"/>
              <a:cs typeface="Avenir Next Ultra Light" panose="020B0803020202020204" charset="0"/>
            </a:endParaRPr>
          </a:p>
          <a:p>
            <a:pPr indent="0" fontAlgn="auto">
              <a:lnSpc>
                <a:spcPct val="130000"/>
              </a:lnSpc>
            </a:pPr>
            <a:r>
              <a:rPr lang="en-US" altLang="zh-CN" sz="1600" b="1">
                <a:solidFill>
                  <a:schemeClr val="bg1"/>
                </a:solidFill>
                <a:latin typeface="Avenir Next Bold" panose="020B0803020202020204" charset="0"/>
                <a:cs typeface="Avenir Next Bold" panose="020B0803020202020204" charset="0"/>
                <a:sym typeface="+mn-ea"/>
              </a:rPr>
              <a:t>DESIGN STATEMENT</a:t>
            </a:r>
            <a:endParaRPr lang="en-US" altLang="zh-CN" sz="1600" b="1">
              <a:solidFill>
                <a:schemeClr val="bg1"/>
              </a:solidFill>
              <a:latin typeface="Avenir Next Bold" panose="020B0803020202020204" charset="0"/>
              <a:cs typeface="Avenir Next Bold" panose="020B0803020202020204" charset="0"/>
            </a:endParaRPr>
          </a:p>
          <a:p>
            <a:pPr indent="0" fontAlgn="auto">
              <a:lnSpc>
                <a:spcPct val="130000"/>
              </a:lnSpc>
            </a:pPr>
            <a:r>
              <a:rPr lang="zh-CN" altLang="en-US" sz="1200">
                <a:solidFill>
                  <a:schemeClr val="bg1"/>
                </a:solidFill>
                <a:latin typeface="Avenir Next Ultra Light" panose="020B0803020202020204" charset="0"/>
                <a:cs typeface="Avenir Next Ultra Light" panose="020B0803020202020204" charset="0"/>
                <a:sym typeface="+mn-ea"/>
              </a:rPr>
              <a:t>This poster highlights the geometric essence of the typeface by magnifying and reconstructing the circular elements of the letter </a:t>
            </a:r>
            <a:r>
              <a:rPr lang="en-US" altLang="zh-CN" sz="1200">
                <a:solidFill>
                  <a:schemeClr val="bg1"/>
                </a:solidFill>
                <a:latin typeface="Avenir Next Ultra Light" panose="020B0803020202020204" charset="0"/>
                <a:cs typeface="Avenir Next Ultra Light" panose="020B0803020202020204" charset="0"/>
                <a:sym typeface="+mn-ea"/>
              </a:rPr>
              <a:t>“</a:t>
            </a:r>
            <a:r>
              <a:rPr lang="zh-CN" altLang="en-US" sz="1200" b="1">
                <a:solidFill>
                  <a:schemeClr val="bg1"/>
                </a:solidFill>
                <a:latin typeface="Avenir Next Bold" panose="020B0803020202020204" charset="0"/>
                <a:cs typeface="Avenir Next Bold" panose="020B0803020202020204" charset="0"/>
                <a:sym typeface="+mn-ea"/>
              </a:rPr>
              <a:t>i</a:t>
            </a:r>
            <a:r>
              <a:rPr lang="en-US" altLang="zh-CN" sz="1200">
                <a:solidFill>
                  <a:schemeClr val="bg1"/>
                </a:solidFill>
                <a:latin typeface="Avenir Next Ultra Light" panose="020B0803020202020204" charset="0"/>
                <a:cs typeface="Avenir Next Ultra Light" panose="020B0803020202020204" charset="0"/>
                <a:sym typeface="+mn-ea"/>
              </a:rPr>
              <a:t>”’</a:t>
            </a:r>
            <a:r>
              <a:rPr lang="zh-CN" altLang="en-US" sz="1200">
                <a:solidFill>
                  <a:schemeClr val="bg1"/>
                </a:solidFill>
                <a:latin typeface="Avenir Next Ultra Light" panose="020B0803020202020204" charset="0"/>
                <a:cs typeface="Avenir Next Ultra Light" panose="020B0803020202020204" charset="0"/>
                <a:sym typeface="+mn-ea"/>
              </a:rPr>
              <a:t>s dot and the letter </a:t>
            </a:r>
            <a:r>
              <a:rPr lang="en-US" altLang="zh-CN" sz="1200">
                <a:solidFill>
                  <a:schemeClr val="bg1"/>
                </a:solidFill>
                <a:latin typeface="Avenir Next Ultra Light" panose="020B0803020202020204" charset="0"/>
                <a:cs typeface="Avenir Next Ultra Light" panose="020B0803020202020204" charset="0"/>
                <a:sym typeface="+mn-ea"/>
              </a:rPr>
              <a:t>“</a:t>
            </a:r>
            <a:r>
              <a:rPr lang="zh-CN" altLang="en-US" sz="1200" b="1">
                <a:solidFill>
                  <a:schemeClr val="bg1"/>
                </a:solidFill>
                <a:latin typeface="Avenir Next Bold" panose="020B0803020202020204" charset="0"/>
                <a:cs typeface="Avenir Next Bold" panose="020B0803020202020204" charset="0"/>
                <a:sym typeface="+mn-ea"/>
              </a:rPr>
              <a:t>O</a:t>
            </a:r>
            <a:r>
              <a:rPr lang="en-US" altLang="zh-CN" sz="1200">
                <a:solidFill>
                  <a:schemeClr val="bg1"/>
                </a:solidFill>
                <a:latin typeface="Avenir Next Ultra Light" panose="020B0803020202020204" charset="0"/>
                <a:cs typeface="Avenir Next Ultra Light" panose="020B0803020202020204" charset="0"/>
                <a:sym typeface="+mn-ea"/>
              </a:rPr>
              <a:t>”’</a:t>
            </a:r>
            <a:r>
              <a:rPr lang="zh-CN" altLang="en-US" sz="1200">
                <a:solidFill>
                  <a:schemeClr val="bg1"/>
                </a:solidFill>
                <a:latin typeface="Avenir Next Ultra Light" panose="020B0803020202020204" charset="0"/>
                <a:cs typeface="Avenir Next Ultra Light" panose="020B0803020202020204" charset="0"/>
                <a:sym typeface="+mn-ea"/>
              </a:rPr>
              <a:t>s ring as central visual motifs. These shapes are dynamically deconstructed and arranged to create a unique sense of hierarchy and flow, echoing the typeface</a:t>
            </a:r>
            <a:r>
              <a:rPr lang="en-US" altLang="zh-CN" sz="1200">
                <a:solidFill>
                  <a:schemeClr val="bg1"/>
                </a:solidFill>
                <a:latin typeface="Avenir Next Ultra Light" panose="020B0803020202020204" charset="0"/>
                <a:cs typeface="Avenir Next Ultra Light" panose="020B0803020202020204" charset="0"/>
                <a:sym typeface="+mn-ea"/>
              </a:rPr>
              <a:t>’</a:t>
            </a:r>
            <a:r>
              <a:rPr lang="zh-CN" altLang="en-US" sz="1200">
                <a:solidFill>
                  <a:schemeClr val="bg1"/>
                </a:solidFill>
                <a:latin typeface="Avenir Next Ultra Light" panose="020B0803020202020204" charset="0"/>
                <a:cs typeface="Avenir Next Ultra Light" panose="020B0803020202020204" charset="0"/>
                <a:sym typeface="+mn-ea"/>
              </a:rPr>
              <a:t>s geometric elegance. The body text is positioned closer to the edges, emphasizing verticality and movement, further enhancing the interplay between structure and fluidity.</a:t>
            </a:r>
            <a:endParaRPr lang="zh-CN" altLang="en-US" sz="1200">
              <a:solidFill>
                <a:schemeClr val="bg1"/>
              </a:solidFill>
              <a:latin typeface="Avenir Next Ultra Light" panose="020B0803020202020204" charset="0"/>
              <a:cs typeface="Avenir Next Ultra Light" panose="020B080302020202020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70560" y="784860"/>
            <a:ext cx="5354955" cy="7688580"/>
            <a:chOff x="936" y="1146"/>
            <a:chExt cx="8433" cy="12108"/>
          </a:xfrm>
        </p:grpSpPr>
        <p:grpSp>
          <p:nvGrpSpPr>
            <p:cNvPr id="9" name="组合 8"/>
            <p:cNvGrpSpPr/>
            <p:nvPr/>
          </p:nvGrpSpPr>
          <p:grpSpPr>
            <a:xfrm>
              <a:off x="936" y="1146"/>
              <a:ext cx="8433" cy="12108"/>
              <a:chOff x="936" y="1253"/>
              <a:chExt cx="8433" cy="12108"/>
            </a:xfrm>
          </p:grpSpPr>
          <p:sp>
            <p:nvSpPr>
              <p:cNvPr id="3" name="文本框 2"/>
              <p:cNvSpPr txBox="1"/>
              <p:nvPr/>
            </p:nvSpPr>
            <p:spPr>
              <a:xfrm>
                <a:off x="936" y="1253"/>
                <a:ext cx="3970" cy="2858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r>
                  <a:rPr lang="zh-CN" altLang="en-US" sz="2800" b="1">
                    <a:latin typeface="Avenir Next Bold" panose="020B0803020202020204" charset="0"/>
                    <a:cs typeface="Avenir Next Bold" panose="020B0803020202020204" charset="0"/>
                  </a:rPr>
                  <a:t>Avenir</a:t>
                </a:r>
                <a:r>
                  <a:rPr lang="zh-CN" altLang="en-US" sz="2800">
                    <a:latin typeface="Avenir Next Regular" panose="020B0803020202020204" charset="0"/>
                    <a:cs typeface="Avenir Next Regular" panose="020B0803020202020204" charset="0"/>
                  </a:rPr>
                  <a:t>: The Future of Typeface Design</a:t>
                </a:r>
                <a:endParaRPr lang="zh-CN" altLang="en-US" sz="2800">
                  <a:latin typeface="Avenir Next Regular" panose="020B0803020202020204" charset="0"/>
                  <a:cs typeface="Avenir Next Regular" panose="020B0803020202020204" charset="0"/>
                </a:endParaRPr>
              </a:p>
            </p:txBody>
          </p:sp>
          <p:sp>
            <p:nvSpPr>
              <p:cNvPr id="4" name="文本框 3"/>
              <p:cNvSpPr txBox="1"/>
              <p:nvPr/>
            </p:nvSpPr>
            <p:spPr>
              <a:xfrm>
                <a:off x="936" y="4111"/>
                <a:ext cx="3969" cy="951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pPr indent="0" fontAlgn="auto">
                  <a:lnSpc>
                    <a:spcPts val="2000"/>
                  </a:lnSpc>
                </a:pPr>
                <a:r>
                  <a:rPr lang="zh-CN" altLang="en-US" sz="1400" i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venir Next Italic" panose="020B0803020202020204" charset="0"/>
                    <a:cs typeface="Avenir Next Italic" panose="020B0803020202020204" charset="0"/>
                  </a:rPr>
                  <a:t>Modern Sans Serif for a Futuristic World</a:t>
                </a:r>
                <a:endParaRPr lang="zh-CN" altLang="en-US" sz="1400" i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venir Next Italic" panose="020B0803020202020204" charset="0"/>
                  <a:cs typeface="Avenir Next Italic" panose="020B0803020202020204" charset="0"/>
                </a:endParaRPr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936" y="5445"/>
                <a:ext cx="3969" cy="7916"/>
              </a:xfrm>
              <a:prstGeom prst="rect">
                <a:avLst/>
              </a:prstGeom>
              <a:noFill/>
            </p:spPr>
            <p:txBody>
              <a:bodyPr wrap="square" rtlCol="0" anchor="t">
                <a:noAutofit/>
              </a:bodyPr>
              <a:p>
                <a:pPr indent="0" fontAlgn="auto">
                  <a:lnSpc>
                    <a:spcPts val="1600"/>
                  </a:lnSpc>
                  <a:spcBef>
                    <a:spcPts val="800"/>
                  </a:spcBef>
                </a:pPr>
                <a:r>
                  <a:rPr lang="zh-CN" altLang="en-US" sz="1000">
                    <a:latin typeface="Avenir Next Regular" panose="020B0803020202020204" charset="0"/>
                    <a:cs typeface="Avenir Next Regular" panose="020B0803020202020204" charset="0"/>
                  </a:rPr>
                  <a:t>Avenir, designed by the Swiss typeface designer Adrian Frutiger in 1988, is one of the most prominent sans-serif fonts of the late 20th century. Its name, meaning </a:t>
                </a:r>
                <a:r>
                  <a:rPr lang="en-US" altLang="zh-CN" sz="1000">
                    <a:latin typeface="Avenir Next Regular" panose="020B0803020202020204" charset="0"/>
                    <a:cs typeface="Avenir Next Regular" panose="020B0803020202020204" charset="0"/>
                  </a:rPr>
                  <a:t>“</a:t>
                </a:r>
                <a:r>
                  <a:rPr lang="zh-CN" altLang="en-US" sz="1000">
                    <a:latin typeface="Avenir Next Regular" panose="020B0803020202020204" charset="0"/>
                    <a:cs typeface="Avenir Next Regular" panose="020B0803020202020204" charset="0"/>
                  </a:rPr>
                  <a:t>future</a:t>
                </a:r>
                <a:r>
                  <a:rPr lang="en-US" altLang="zh-CN" sz="1000">
                    <a:latin typeface="Avenir Next Regular" panose="020B0803020202020204" charset="0"/>
                    <a:cs typeface="Avenir Next Regular" panose="020B0803020202020204" charset="0"/>
                  </a:rPr>
                  <a:t>”</a:t>
                </a:r>
                <a:r>
                  <a:rPr lang="zh-CN" altLang="en-US" sz="1000">
                    <a:latin typeface="Avenir Next Regular" panose="020B0803020202020204" charset="0"/>
                    <a:cs typeface="Avenir Next Regular" panose="020B0803020202020204" charset="0"/>
                  </a:rPr>
                  <a:t> in French, reflects Frutiger</a:t>
                </a:r>
                <a:r>
                  <a:rPr lang="en-US" altLang="zh-CN" sz="1000">
                    <a:latin typeface="Avenir Next Regular" panose="020B0803020202020204" charset="0"/>
                    <a:cs typeface="Avenir Next Regular" panose="020B0803020202020204" charset="0"/>
                  </a:rPr>
                  <a:t>’</a:t>
                </a:r>
                <a:r>
                  <a:rPr lang="zh-CN" altLang="en-US" sz="1000">
                    <a:latin typeface="Avenir Next Regular" panose="020B0803020202020204" charset="0"/>
                    <a:cs typeface="Avenir Next Regular" panose="020B0803020202020204" charset="0"/>
                  </a:rPr>
                  <a:t>s vision of a typeface that blends timeless elegance with a modern sensibility. Avenir was created during a period when digital typography was rapidly advancing, making it a forward-thinking design suited for both print and emerging digital mediums. Frutiger</a:t>
                </a:r>
                <a:r>
                  <a:rPr lang="en-US" altLang="zh-CN" sz="1000">
                    <a:latin typeface="Avenir Next Regular" panose="020B0803020202020204" charset="0"/>
                    <a:cs typeface="Avenir Next Regular" panose="020B0803020202020204" charset="0"/>
                  </a:rPr>
                  <a:t>’</a:t>
                </a:r>
                <a:r>
                  <a:rPr lang="zh-CN" altLang="en-US" sz="1000">
                    <a:latin typeface="Avenir Next Regular" panose="020B0803020202020204" charset="0"/>
                    <a:cs typeface="Avenir Next Regular" panose="020B0803020202020204" charset="0"/>
                  </a:rPr>
                  <a:t>s goal was to produce a geometric sans serif that could remain legible at various sizes while also being highly versatile for both headlines and body text. It combines the clean simplicity of early 20th-century geometric sans serifs, like Futura, with the humanist influences of earlier typefaces. The font became a favorite in corporate branding, signage, and print media, with notable uses in companies such as Apple and in the branding of Swiss institutions.</a:t>
                </a:r>
                <a:endParaRPr lang="zh-CN" altLang="en-US" sz="1000">
                  <a:latin typeface="Avenir Next Regular" panose="020B0803020202020204" charset="0"/>
                  <a:cs typeface="Avenir Next Regular" panose="020B0803020202020204" charset="0"/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5400" y="12410"/>
                <a:ext cx="3969" cy="871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pPr indent="0" algn="l" fontAlgn="auto">
                  <a:lnSpc>
                    <a:spcPts val="1200"/>
                  </a:lnSpc>
                </a:pPr>
                <a:r>
                  <a:rPr lang="en-US" altLang="zh-CN" sz="8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venir Next Condensed Regular" panose="020B0806020202020204" charset="0"/>
                    <a:cs typeface="Avenir Next Condensed Regular" panose="020B0806020202020204" charset="0"/>
                  </a:rPr>
                  <a:t>“</a:t>
                </a:r>
                <a:r>
                  <a:rPr lang="zh-CN" altLang="en-US" sz="8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venir Next Condensed Regular" panose="020B0806020202020204" charset="0"/>
                    <a:cs typeface="Avenir Next Condensed Regular" panose="020B0806020202020204" charset="0"/>
                  </a:rPr>
                  <a:t>Adrian Frutiger: A Life in Type</a:t>
                </a:r>
                <a:r>
                  <a:rPr lang="en-US" altLang="zh-CN" sz="8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venir Next Condensed Regular" panose="020B0806020202020204" charset="0"/>
                    <a:cs typeface="Avenir Next Condensed Regular" panose="020B0806020202020204" charset="0"/>
                    <a:sym typeface="+mn-ea"/>
                  </a:rPr>
                  <a:t>”</a:t>
                </a:r>
                <a:r>
                  <a:rPr lang="zh-CN" altLang="en-US" sz="8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venir Next Condensed Regular" panose="020B0806020202020204" charset="0"/>
                    <a:cs typeface="Avenir Next Condensed Regular" panose="020B0806020202020204" charset="0"/>
                  </a:rPr>
                  <a:t>, Typographica</a:t>
                </a:r>
                <a:endParaRPr lang="zh-CN" altLang="en-US" sz="800">
                  <a:solidFill>
                    <a:schemeClr val="tx1">
                      <a:lumMod val="50000"/>
                      <a:lumOff val="50000"/>
                    </a:schemeClr>
                  </a:solidFill>
                  <a:latin typeface="Avenir Next Condensed Regular" panose="020B0806020202020204" charset="0"/>
                  <a:cs typeface="Avenir Next Condensed Regular" panose="020B0806020202020204" charset="0"/>
                </a:endParaRPr>
              </a:p>
              <a:p>
                <a:pPr indent="0" algn="l" fontAlgn="auto">
                  <a:lnSpc>
                    <a:spcPts val="1200"/>
                  </a:lnSpc>
                </a:pPr>
                <a:r>
                  <a:rPr lang="en-US" altLang="zh-CN" sz="8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venir Next Condensed Regular" panose="020B0806020202020204" charset="0"/>
                    <a:cs typeface="Avenir Next Condensed Regular" panose="020B0806020202020204" charset="0"/>
                  </a:rPr>
                  <a:t>“</a:t>
                </a:r>
                <a:r>
                  <a:rPr lang="zh-CN" altLang="en-US" sz="8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venir Next Condensed Regular" panose="020B0806020202020204" charset="0"/>
                    <a:cs typeface="Avenir Next Condensed Regular" panose="020B0806020202020204" charset="0"/>
                  </a:rPr>
                  <a:t>The History of Avenir</a:t>
                </a:r>
                <a:r>
                  <a:rPr lang="en-US" altLang="zh-CN" sz="8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venir Next Condensed Regular" panose="020B0806020202020204" charset="0"/>
                    <a:cs typeface="Avenir Next Condensed Regular" panose="020B0806020202020204" charset="0"/>
                  </a:rPr>
                  <a:t>”</a:t>
                </a:r>
                <a:r>
                  <a:rPr lang="zh-CN" altLang="en-US" sz="8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venir Next Condensed Regular" panose="020B0806020202020204" charset="0"/>
                    <a:cs typeface="Avenir Next Condensed Regular" panose="020B0806020202020204" charset="0"/>
                  </a:rPr>
                  <a:t>, Fonts in Use</a:t>
                </a:r>
                <a:endParaRPr lang="zh-CN" altLang="en-US" sz="800">
                  <a:solidFill>
                    <a:schemeClr val="tx1">
                      <a:lumMod val="50000"/>
                      <a:lumOff val="50000"/>
                    </a:schemeClr>
                  </a:solidFill>
                  <a:latin typeface="Avenir Next Condensed Regular" panose="020B0806020202020204" charset="0"/>
                  <a:cs typeface="Avenir Next Condensed Regular" panose="020B0806020202020204" charset="0"/>
                </a:endParaRPr>
              </a:p>
              <a:p>
                <a:pPr indent="0" algn="l" fontAlgn="auto">
                  <a:lnSpc>
                    <a:spcPts val="1200"/>
                  </a:lnSpc>
                </a:pPr>
                <a:r>
                  <a:rPr lang="en-US" altLang="zh-CN" sz="8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venir Next Condensed Regular" panose="020B0806020202020204" charset="0"/>
                    <a:cs typeface="Avenir Next Condensed Regular" panose="020B0806020202020204" charset="0"/>
                  </a:rPr>
                  <a:t>“</a:t>
                </a:r>
                <a:r>
                  <a:rPr lang="zh-CN" altLang="en-US" sz="8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venir Next Condensed Regular" panose="020B0806020202020204" charset="0"/>
                    <a:cs typeface="Avenir Next Condensed Regular" panose="020B0806020202020204" charset="0"/>
                  </a:rPr>
                  <a:t>Frutiger: The Man Behind Avenir</a:t>
                </a:r>
                <a:r>
                  <a:rPr lang="en-US" altLang="zh-CN" sz="8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venir Next Condensed Regular" panose="020B0806020202020204" charset="0"/>
                    <a:cs typeface="Avenir Next Condensed Regular" panose="020B0806020202020204" charset="0"/>
                  </a:rPr>
                  <a:t>”</a:t>
                </a:r>
                <a:r>
                  <a:rPr lang="zh-CN" altLang="en-US" sz="8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Avenir Next Condensed Regular" panose="020B0806020202020204" charset="0"/>
                    <a:cs typeface="Avenir Next Condensed Regular" panose="020B0806020202020204" charset="0"/>
                  </a:rPr>
                  <a:t>, The Design Museum</a:t>
                </a:r>
                <a:endParaRPr lang="zh-CN" altLang="en-US" sz="800">
                  <a:solidFill>
                    <a:schemeClr val="tx1">
                      <a:lumMod val="50000"/>
                      <a:lumOff val="50000"/>
                    </a:schemeClr>
                  </a:solidFill>
                  <a:latin typeface="Avenir Next Condensed Regular" panose="020B0806020202020204" charset="0"/>
                  <a:cs typeface="Avenir Next Condensed Regular" panose="020B0806020202020204" charset="0"/>
                </a:endParaRPr>
              </a:p>
            </p:txBody>
          </p:sp>
        </p:grpSp>
        <p:sp>
          <p:nvSpPr>
            <p:cNvPr id="2" name="文本框 1"/>
            <p:cNvSpPr txBox="1"/>
            <p:nvPr/>
          </p:nvSpPr>
          <p:spPr>
            <a:xfrm>
              <a:off x="5400" y="3181"/>
              <a:ext cx="3969" cy="6877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pPr indent="0" fontAlgn="auto">
                <a:lnSpc>
                  <a:spcPts val="1600"/>
                </a:lnSpc>
                <a:spcBef>
                  <a:spcPts val="800"/>
                </a:spcBef>
              </a:pPr>
              <a:r>
                <a:rPr lang="zh-CN" altLang="en-US" sz="1000">
                  <a:latin typeface="Avenir Next Regular" panose="020B0803020202020204" charset="0"/>
                  <a:cs typeface="Avenir Next Regular" panose="020B0803020202020204" charset="0"/>
                  <a:sym typeface="+mn-ea"/>
                </a:rPr>
                <a:t>Avenir is a geometric sans-serif typeface characterized by its clean, round shapes, and balanced proportions. It features a medium to high x-height, making it highly legible and readable even in small sizes. The font</a:t>
              </a:r>
              <a:r>
                <a:rPr lang="en-US" altLang="zh-CN" sz="1000">
                  <a:latin typeface="Avenir Next Regular" panose="020B0803020202020204" charset="0"/>
                  <a:cs typeface="Avenir Next Regular" panose="020B0803020202020204" charset="0"/>
                  <a:sym typeface="+mn-ea"/>
                </a:rPr>
                <a:t>’</a:t>
              </a:r>
              <a:r>
                <a:rPr lang="zh-CN" altLang="en-US" sz="1000">
                  <a:latin typeface="Avenir Next Regular" panose="020B0803020202020204" charset="0"/>
                  <a:cs typeface="Avenir Next Regular" panose="020B0803020202020204" charset="0"/>
                  <a:sym typeface="+mn-ea"/>
                </a:rPr>
                <a:t>s letterforms are open and uniform, with subtle contrasts between thick and thin strokes. The </a:t>
              </a:r>
              <a:r>
                <a:rPr lang="en-US" altLang="zh-CN" sz="1000">
                  <a:latin typeface="Avenir Next Regular" panose="020B0803020202020204" charset="0"/>
                  <a:cs typeface="Avenir Next Regular" panose="020B0803020202020204" charset="0"/>
                  <a:sym typeface="+mn-ea"/>
                </a:rPr>
                <a:t>”</a:t>
              </a:r>
              <a:r>
                <a:rPr lang="zh-CN" altLang="en-US" sz="1000">
                  <a:latin typeface="Avenir Next Regular" panose="020B0803020202020204" charset="0"/>
                  <a:cs typeface="Avenir Next Regular" panose="020B0803020202020204" charset="0"/>
                  <a:sym typeface="+mn-ea"/>
                </a:rPr>
                <a:t>a</a:t>
              </a:r>
              <a:r>
                <a:rPr lang="en-US" altLang="zh-CN" sz="1000">
                  <a:latin typeface="Avenir Next Regular" panose="020B0803020202020204" charset="0"/>
                  <a:cs typeface="Avenir Next Regular" panose="020B0803020202020204" charset="0"/>
                  <a:sym typeface="+mn-ea"/>
                </a:rPr>
                <a:t>”</a:t>
              </a:r>
              <a:r>
                <a:rPr lang="zh-CN" altLang="en-US" sz="1000">
                  <a:latin typeface="Avenir Next Regular" panose="020B0803020202020204" charset="0"/>
                  <a:cs typeface="Avenir Next Regular" panose="020B0803020202020204" charset="0"/>
                  <a:sym typeface="+mn-ea"/>
                </a:rPr>
                <a:t> and </a:t>
              </a:r>
              <a:r>
                <a:rPr lang="en-US" altLang="zh-CN" sz="1000">
                  <a:latin typeface="Avenir Next Regular" panose="020B0803020202020204" charset="0"/>
                  <a:cs typeface="Avenir Next Regular" panose="020B0803020202020204" charset="0"/>
                  <a:sym typeface="+mn-ea"/>
                </a:rPr>
                <a:t>”</a:t>
              </a:r>
              <a:r>
                <a:rPr lang="zh-CN" altLang="en-US" sz="1000">
                  <a:latin typeface="Avenir Next Regular" panose="020B0803020202020204" charset="0"/>
                  <a:cs typeface="Avenir Next Regular" panose="020B0803020202020204" charset="0"/>
                  <a:sym typeface="+mn-ea"/>
                </a:rPr>
                <a:t>g</a:t>
              </a:r>
              <a:r>
                <a:rPr lang="en-US" altLang="zh-CN" sz="1000">
                  <a:latin typeface="Avenir Next Regular" panose="020B0803020202020204" charset="0"/>
                  <a:cs typeface="Avenir Next Regular" panose="020B0803020202020204" charset="0"/>
                  <a:sym typeface="+mn-ea"/>
                </a:rPr>
                <a:t>”</a:t>
              </a:r>
              <a:r>
                <a:rPr lang="zh-CN" altLang="en-US" sz="1000">
                  <a:latin typeface="Avenir Next Regular" panose="020B0803020202020204" charset="0"/>
                  <a:cs typeface="Avenir Next Regular" panose="020B0803020202020204" charset="0"/>
                  <a:sym typeface="+mn-ea"/>
                </a:rPr>
                <a:t> have a distinctive design that stands out from more traditional sans serifs. The typeface is classified as a humanist sans-serif, meaning that it draws inspiration from both geometric shapes and natural curves. Its modern, neutral, and highly legible design evokes feelings of clarity, precision, and efficiency. Avenir</a:t>
              </a:r>
              <a:r>
                <a:rPr lang="en-US" altLang="zh-CN" sz="1000">
                  <a:latin typeface="Avenir Next Regular" panose="020B0803020202020204" charset="0"/>
                  <a:cs typeface="Avenir Next Regular" panose="020B0803020202020204" charset="0"/>
                  <a:sym typeface="+mn-ea"/>
                </a:rPr>
                <a:t>’</a:t>
              </a:r>
              <a:r>
                <a:rPr lang="zh-CN" altLang="en-US" sz="1000">
                  <a:latin typeface="Avenir Next Regular" panose="020B0803020202020204" charset="0"/>
                  <a:cs typeface="Avenir Next Regular" panose="020B0803020202020204" charset="0"/>
                  <a:sym typeface="+mn-ea"/>
                </a:rPr>
                <a:t>s design is ideal for use in both print and digital contexts, as it maintains legibility across varying display technologies.</a:t>
              </a:r>
              <a:endParaRPr lang="zh-CN" altLang="en-US" sz="1000">
                <a:latin typeface="Avenir Next Regular" panose="020B0803020202020204" charset="0"/>
                <a:cs typeface="Avenir Next Regular" panose="020B0803020202020204" charset="0"/>
                <a:sym typeface="+mn-ea"/>
              </a:endParaRPr>
            </a:p>
          </p:txBody>
        </p:sp>
      </p:grpSp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3517900" y="7703185"/>
            <a:ext cx="719455" cy="2298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900" b="1">
                <a:latin typeface="Avenir Heavy" panose="02000503020000020003" charset="0"/>
                <a:cs typeface="Avenir Heavy" panose="02000503020000020003" charset="0"/>
                <a:sym typeface="+mn-ea"/>
              </a:rPr>
              <a:t>Sources</a:t>
            </a:r>
            <a:endParaRPr lang="en-US" altLang="zh-CN" sz="900" b="1">
              <a:latin typeface="Avenir Heavy" panose="02000503020000020003" charset="0"/>
              <a:cs typeface="Avenir Heavy" panose="02000503020000020003" charset="0"/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6616</Words>
  <Application>WPS 演示</Application>
  <PresentationFormat>宽屏</PresentationFormat>
  <Paragraphs>69</Paragraphs>
  <Slides>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46" baseType="lpstr">
      <vt:lpstr>Arial</vt:lpstr>
      <vt:lpstr>宋体</vt:lpstr>
      <vt:lpstr>Wingdings</vt:lpstr>
      <vt:lpstr>Avenir Next Bold</vt:lpstr>
      <vt:lpstr>Avenir Next Regular</vt:lpstr>
      <vt:lpstr>Avenir Next Ultra Light Italic</vt:lpstr>
      <vt:lpstr>Avenir Next Ultra Light</vt:lpstr>
      <vt:lpstr>Avenir Heavy</vt:lpstr>
      <vt:lpstr>Avenir Next Italic</vt:lpstr>
      <vt:lpstr>Avenir Next Condensed Regular</vt:lpstr>
      <vt:lpstr>微软雅黑</vt:lpstr>
      <vt:lpstr>宋体</vt:lpstr>
      <vt:lpstr>Arial Unicode MS</vt:lpstr>
      <vt:lpstr>Calibri</vt:lpstr>
      <vt:lpstr>Helvetica Neue</vt:lpstr>
      <vt:lpstr>汉仪书宋二KW</vt:lpstr>
      <vt:lpstr>Avenir Next Condensed Italic</vt:lpstr>
      <vt:lpstr>Avenir Book</vt:lpstr>
      <vt:lpstr>Avenir Roman</vt:lpstr>
      <vt:lpstr>Avenir Book Oblique</vt:lpstr>
      <vt:lpstr>Avenir Oblique</vt:lpstr>
      <vt:lpstr>Avenir Light</vt:lpstr>
      <vt:lpstr>Avenir Light Oblique</vt:lpstr>
      <vt:lpstr>Avenir Medium</vt:lpstr>
      <vt:lpstr>Avenir Next Medium</vt:lpstr>
      <vt:lpstr>Avenir Next Medium Italic</vt:lpstr>
      <vt:lpstr>Avenir Next Demi Bold</vt:lpstr>
      <vt:lpstr>Avenir Next Demi Bold Italic</vt:lpstr>
      <vt:lpstr>Avenir Next Bold Italic</vt:lpstr>
      <vt:lpstr>Avenir Next Heavy</vt:lpstr>
      <vt:lpstr>Comic Sans MS Regular</vt:lpstr>
      <vt:lpstr>Avenir Medium Oblique</vt:lpstr>
      <vt:lpstr>Avenir Heavy Oblique</vt:lpstr>
      <vt:lpstr>Avenir Black</vt:lpstr>
      <vt:lpstr>Avenir Next</vt:lpstr>
      <vt:lpstr>Avenir Next Heavy Italic</vt:lpstr>
      <vt:lpstr>Canela Text Regular</vt:lpstr>
      <vt:lpstr>Canela Text Regular Italic</vt:lpstr>
      <vt:lpstr>Canela Text Medium</vt:lpstr>
      <vt:lpstr>Canela Text Medium Italic</vt:lpstr>
      <vt:lpstr>Canela Text Bold</vt:lpstr>
      <vt:lpstr>WPS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史梦怡</cp:lastModifiedBy>
  <cp:revision>22</cp:revision>
  <dcterms:created xsi:type="dcterms:W3CDTF">2025-01-18T17:04:51Z</dcterms:created>
  <dcterms:modified xsi:type="dcterms:W3CDTF">2025-01-18T17:04:51Z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2052-6.7.1.8828</vt:lpwstr>
  </property>
  <property fmtid="{D5CDD505-2E9C-101B-9397-08002B2CF9AE}" pid="3" name="ICV">
    <vt:lpwstr>19D36C761BCA710515948B67D0F962E7_41</vt:lpwstr>
  </property>
</Properties>
</file>